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81" r:id="rId2"/>
    <p:sldId id="258" r:id="rId3"/>
    <p:sldId id="259" r:id="rId4"/>
    <p:sldId id="282" r:id="rId5"/>
    <p:sldId id="283" r:id="rId6"/>
    <p:sldId id="284" r:id="rId7"/>
    <p:sldId id="285" r:id="rId8"/>
    <p:sldId id="286" r:id="rId9"/>
    <p:sldId id="288" r:id="rId10"/>
    <p:sldId id="287" r:id="rId11"/>
    <p:sldId id="289" r:id="rId12"/>
    <p:sldId id="290" r:id="rId13"/>
    <p:sldId id="291" r:id="rId14"/>
    <p:sldId id="292" r:id="rId15"/>
    <p:sldId id="294" r:id="rId16"/>
    <p:sldId id="293" r:id="rId17"/>
    <p:sldId id="295" r:id="rId18"/>
    <p:sldId id="296" r:id="rId19"/>
    <p:sldId id="297" r:id="rId20"/>
    <p:sldId id="298" r:id="rId21"/>
    <p:sldId id="300" r:id="rId22"/>
    <p:sldId id="301" r:id="rId23"/>
    <p:sldId id="299" r:id="rId24"/>
    <p:sldId id="302" r:id="rId25"/>
    <p:sldId id="303" r:id="rId26"/>
    <p:sldId id="305" r:id="rId27"/>
    <p:sldId id="304" r:id="rId28"/>
    <p:sldId id="306" r:id="rId29"/>
    <p:sldId id="308" r:id="rId30"/>
    <p:sldId id="309" r:id="rId31"/>
    <p:sldId id="307" r:id="rId32"/>
    <p:sldId id="310" r:id="rId33"/>
    <p:sldId id="311" r:id="rId34"/>
    <p:sldId id="312" r:id="rId35"/>
    <p:sldId id="313" r:id="rId36"/>
    <p:sldId id="314" r:id="rId37"/>
    <p:sldId id="315" r:id="rId38"/>
    <p:sldId id="317" r:id="rId39"/>
    <p:sldId id="316" r:id="rId40"/>
    <p:sldId id="318" r:id="rId41"/>
    <p:sldId id="320" r:id="rId42"/>
    <p:sldId id="319" r:id="rId43"/>
    <p:sldId id="321" r:id="rId44"/>
    <p:sldId id="322" r:id="rId45"/>
    <p:sldId id="325" r:id="rId46"/>
    <p:sldId id="324" r:id="rId47"/>
    <p:sldId id="323" r:id="rId48"/>
    <p:sldId id="326" r:id="rId49"/>
    <p:sldId id="327" r:id="rId50"/>
    <p:sldId id="328" r:id="rId51"/>
    <p:sldId id="329" r:id="rId52"/>
    <p:sldId id="331" r:id="rId53"/>
    <p:sldId id="330" r:id="rId54"/>
    <p:sldId id="332" r:id="rId55"/>
    <p:sldId id="334" r:id="rId56"/>
    <p:sldId id="333" r:id="rId57"/>
    <p:sldId id="335" r:id="rId58"/>
    <p:sldId id="337" r:id="rId59"/>
    <p:sldId id="338" r:id="rId60"/>
    <p:sldId id="336" r:id="rId61"/>
    <p:sldId id="341" r:id="rId62"/>
    <p:sldId id="339" r:id="rId63"/>
    <p:sldId id="342" r:id="rId64"/>
    <p:sldId id="340" r:id="rId65"/>
    <p:sldId id="343" r:id="rId66"/>
    <p:sldId id="344" r:id="rId67"/>
    <p:sldId id="345" r:id="rId68"/>
    <p:sldId id="347" r:id="rId69"/>
    <p:sldId id="348" r:id="rId70"/>
    <p:sldId id="346" r:id="rId71"/>
    <p:sldId id="349" r:id="rId72"/>
    <p:sldId id="350" r:id="rId73"/>
    <p:sldId id="351" r:id="rId74"/>
    <p:sldId id="352" r:id="rId75"/>
    <p:sldId id="353" r:id="rId76"/>
    <p:sldId id="354" r:id="rId77"/>
    <p:sldId id="355" r:id="rId78"/>
    <p:sldId id="356" r:id="rId79"/>
    <p:sldId id="357" r:id="rId80"/>
    <p:sldId id="358" r:id="rId81"/>
    <p:sldId id="359" r:id="rId82"/>
    <p:sldId id="361" r:id="rId83"/>
    <p:sldId id="360" r:id="rId84"/>
    <p:sldId id="362" r:id="rId85"/>
    <p:sldId id="363" r:id="rId86"/>
    <p:sldId id="364" r:id="rId87"/>
    <p:sldId id="366" r:id="rId88"/>
    <p:sldId id="365" r:id="rId89"/>
    <p:sldId id="367" r:id="rId90"/>
    <p:sldId id="368" r:id="rId91"/>
    <p:sldId id="369" r:id="rId92"/>
    <p:sldId id="370" r:id="rId93"/>
    <p:sldId id="372" r:id="rId94"/>
    <p:sldId id="371" r:id="rId95"/>
    <p:sldId id="373" r:id="rId96"/>
    <p:sldId id="374" r:id="rId97"/>
    <p:sldId id="375" r:id="rId98"/>
    <p:sldId id="376" r:id="rId99"/>
    <p:sldId id="377" r:id="rId100"/>
    <p:sldId id="378" r:id="rId101"/>
    <p:sldId id="379" r:id="rId102"/>
    <p:sldId id="380" r:id="rId103"/>
    <p:sldId id="381" r:id="rId104"/>
    <p:sldId id="382" r:id="rId105"/>
    <p:sldId id="383" r:id="rId106"/>
    <p:sldId id="384" r:id="rId107"/>
    <p:sldId id="385" r:id="rId108"/>
    <p:sldId id="386" r:id="rId109"/>
    <p:sldId id="387" r:id="rId110"/>
  </p:sldIdLst>
  <p:sldSz cx="11880850" cy="6840538"/>
  <p:notesSz cx="6858000" cy="9144000"/>
  <p:defaultTextStyle>
    <a:defPPr>
      <a:defRPr lang="zh-CN"/>
    </a:defPPr>
    <a:lvl1pPr marL="0" algn="l" defTabSz="898444" rtl="0" eaLnBrk="1" latinLnBrk="0" hangingPunct="1">
      <a:defRPr sz="1700" kern="1200">
        <a:solidFill>
          <a:schemeClr val="tx1"/>
        </a:solidFill>
        <a:latin typeface="+mn-lt"/>
        <a:ea typeface="+mn-ea"/>
        <a:cs typeface="+mn-cs"/>
      </a:defRPr>
    </a:lvl1pPr>
    <a:lvl2pPr marL="449222" algn="l" defTabSz="898444" rtl="0" eaLnBrk="1" latinLnBrk="0" hangingPunct="1">
      <a:defRPr sz="1700" kern="1200">
        <a:solidFill>
          <a:schemeClr val="tx1"/>
        </a:solidFill>
        <a:latin typeface="+mn-lt"/>
        <a:ea typeface="+mn-ea"/>
        <a:cs typeface="+mn-cs"/>
      </a:defRPr>
    </a:lvl2pPr>
    <a:lvl3pPr marL="898444" algn="l" defTabSz="898444" rtl="0" eaLnBrk="1" latinLnBrk="0" hangingPunct="1">
      <a:defRPr sz="1700" kern="1200">
        <a:solidFill>
          <a:schemeClr val="tx1"/>
        </a:solidFill>
        <a:latin typeface="+mn-lt"/>
        <a:ea typeface="+mn-ea"/>
        <a:cs typeface="+mn-cs"/>
      </a:defRPr>
    </a:lvl3pPr>
    <a:lvl4pPr marL="1347665" algn="l" defTabSz="898444" rtl="0" eaLnBrk="1" latinLnBrk="0" hangingPunct="1">
      <a:defRPr sz="1700" kern="1200">
        <a:solidFill>
          <a:schemeClr val="tx1"/>
        </a:solidFill>
        <a:latin typeface="+mn-lt"/>
        <a:ea typeface="+mn-ea"/>
        <a:cs typeface="+mn-cs"/>
      </a:defRPr>
    </a:lvl4pPr>
    <a:lvl5pPr marL="1796886" algn="l" defTabSz="898444" rtl="0" eaLnBrk="1" latinLnBrk="0" hangingPunct="1">
      <a:defRPr sz="1700" kern="1200">
        <a:solidFill>
          <a:schemeClr val="tx1"/>
        </a:solidFill>
        <a:latin typeface="+mn-lt"/>
        <a:ea typeface="+mn-ea"/>
        <a:cs typeface="+mn-cs"/>
      </a:defRPr>
    </a:lvl5pPr>
    <a:lvl6pPr marL="2246109" algn="l" defTabSz="898444" rtl="0" eaLnBrk="1" latinLnBrk="0" hangingPunct="1">
      <a:defRPr sz="1700" kern="1200">
        <a:solidFill>
          <a:schemeClr val="tx1"/>
        </a:solidFill>
        <a:latin typeface="+mn-lt"/>
        <a:ea typeface="+mn-ea"/>
        <a:cs typeface="+mn-cs"/>
      </a:defRPr>
    </a:lvl6pPr>
    <a:lvl7pPr marL="2695330" algn="l" defTabSz="898444" rtl="0" eaLnBrk="1" latinLnBrk="0" hangingPunct="1">
      <a:defRPr sz="1700" kern="1200">
        <a:solidFill>
          <a:schemeClr val="tx1"/>
        </a:solidFill>
        <a:latin typeface="+mn-lt"/>
        <a:ea typeface="+mn-ea"/>
        <a:cs typeface="+mn-cs"/>
      </a:defRPr>
    </a:lvl7pPr>
    <a:lvl8pPr marL="3144553" algn="l" defTabSz="898444" rtl="0" eaLnBrk="1" latinLnBrk="0" hangingPunct="1">
      <a:defRPr sz="1700" kern="1200">
        <a:solidFill>
          <a:schemeClr val="tx1"/>
        </a:solidFill>
        <a:latin typeface="+mn-lt"/>
        <a:ea typeface="+mn-ea"/>
        <a:cs typeface="+mn-cs"/>
      </a:defRPr>
    </a:lvl8pPr>
    <a:lvl9pPr marL="3593775" algn="l" defTabSz="898444"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0" d="100"/>
          <a:sy n="90" d="100"/>
        </p:scale>
        <p:origin x="-1404" y="-498"/>
      </p:cViewPr>
      <p:guideLst>
        <p:guide orient="horz" pos="2155"/>
        <p:guide pos="37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BCFB9C-3C49-4C7D-9410-DA469D2E6B13}" type="datetimeFigureOut">
              <a:rPr lang="zh-CN" altLang="en-US" smtClean="0"/>
              <a:t>2018-6-11</a:t>
            </a:fld>
            <a:endParaRPr lang="zh-CN" altLang="en-US"/>
          </a:p>
        </p:txBody>
      </p:sp>
      <p:sp>
        <p:nvSpPr>
          <p:cNvPr id="4" name="幻灯片图像占位符 3"/>
          <p:cNvSpPr>
            <a:spLocks noGrp="1" noRot="1" noChangeAspect="1"/>
          </p:cNvSpPr>
          <p:nvPr>
            <p:ph type="sldImg" idx="2"/>
          </p:nvPr>
        </p:nvSpPr>
        <p:spPr>
          <a:xfrm>
            <a:off x="452438" y="685800"/>
            <a:ext cx="59531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04F686-67F7-47F6-B3B7-E60469E5E60A}" type="slidenum">
              <a:rPr lang="zh-CN" altLang="en-US" smtClean="0"/>
              <a:t>‹#›</a:t>
            </a:fld>
            <a:endParaRPr lang="zh-CN" altLang="en-US"/>
          </a:p>
        </p:txBody>
      </p:sp>
    </p:spTree>
    <p:extLst>
      <p:ext uri="{BB962C8B-B14F-4D97-AF65-F5344CB8AC3E}">
        <p14:creationId xmlns:p14="http://schemas.microsoft.com/office/powerpoint/2010/main" val="1291095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28000">
              <a:schemeClr val="accent1">
                <a:lumMod val="5000"/>
                <a:lumOff val="95000"/>
              </a:schemeClr>
            </a:gs>
            <a:gs pos="85000">
              <a:schemeClr val="bg1">
                <a:lumMod val="85000"/>
              </a:schemeClr>
            </a:gs>
            <a:gs pos="100000">
              <a:schemeClr val="bg1">
                <a:lumMod val="75000"/>
              </a:schemeClr>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5106" y="1119506"/>
            <a:ext cx="8910639" cy="2381521"/>
          </a:xfrm>
          <a:prstGeom prst="rect">
            <a:avLst/>
          </a:prstGeom>
        </p:spPr>
        <p:txBody>
          <a:bodyPr lIns="119792" tIns="59896" rIns="119792" bIns="59896" anchor="b"/>
          <a:lstStyle>
            <a:lvl1pPr algn="ctr">
              <a:defRPr sz="59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485106" y="3592867"/>
            <a:ext cx="8910639" cy="1651546"/>
          </a:xfrm>
          <a:prstGeom prst="rect">
            <a:avLst/>
          </a:prstGeom>
        </p:spPr>
        <p:txBody>
          <a:bodyPr lIns="119792" tIns="59896" rIns="119792" bIns="59896"/>
          <a:lstStyle>
            <a:lvl1pPr marL="0" indent="0" algn="ctr">
              <a:buNone/>
              <a:defRPr sz="2300"/>
            </a:lvl1pPr>
            <a:lvl2pPr marL="449222" indent="0" algn="ctr">
              <a:buNone/>
              <a:defRPr sz="2000"/>
            </a:lvl2pPr>
            <a:lvl3pPr marL="898444" indent="0" algn="ctr">
              <a:buNone/>
              <a:defRPr sz="1700"/>
            </a:lvl3pPr>
            <a:lvl4pPr marL="1347665" indent="0" algn="ctr">
              <a:buNone/>
              <a:defRPr sz="1600"/>
            </a:lvl4pPr>
            <a:lvl5pPr marL="1796886" indent="0" algn="ctr">
              <a:buNone/>
              <a:defRPr sz="1600"/>
            </a:lvl5pPr>
            <a:lvl6pPr marL="2246109" indent="0" algn="ctr">
              <a:buNone/>
              <a:defRPr sz="1600"/>
            </a:lvl6pPr>
            <a:lvl7pPr marL="2695330" indent="0" algn="ctr">
              <a:buNone/>
              <a:defRPr sz="1600"/>
            </a:lvl7pPr>
            <a:lvl8pPr marL="3144553" indent="0" algn="ctr">
              <a:buNone/>
              <a:defRPr sz="1600"/>
            </a:lvl8pPr>
            <a:lvl9pPr marL="3593775"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433166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09" y="1820978"/>
            <a:ext cx="10247234" cy="4340259"/>
          </a:xfrm>
          <a:prstGeom prst="rect">
            <a:avLst/>
          </a:prstGeom>
        </p:spPr>
        <p:txBody>
          <a:bodyPr vert="eaVert"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508843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3" y="364198"/>
            <a:ext cx="2561808" cy="5797040"/>
          </a:xfrm>
          <a:prstGeom prst="rect">
            <a:avLst/>
          </a:prstGeom>
        </p:spPr>
        <p:txBody>
          <a:bodyPr vert="eaVert" lIns="119792" tIns="59896" rIns="119792" bIns="5989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10" y="364198"/>
            <a:ext cx="7536914" cy="5797040"/>
          </a:xfrm>
          <a:prstGeom prst="rect">
            <a:avLst/>
          </a:prstGeom>
        </p:spPr>
        <p:txBody>
          <a:bodyPr vert="eaVert"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1181044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Content Placeholder 2"/>
          <p:cNvSpPr>
            <a:spLocks noGrp="1"/>
          </p:cNvSpPr>
          <p:nvPr>
            <p:ph idx="1"/>
          </p:nvPr>
        </p:nvSpPr>
        <p:spPr>
          <a:xfrm>
            <a:off x="816809" y="1820978"/>
            <a:ext cx="10247234"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588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0621" y="1705387"/>
            <a:ext cx="10247234" cy="2845474"/>
          </a:xfrm>
          <a:prstGeom prst="rect">
            <a:avLst/>
          </a:prstGeom>
        </p:spPr>
        <p:txBody>
          <a:bodyPr lIns="119792" tIns="59896" rIns="119792" bIns="59896" anchor="b"/>
          <a:lstStyle>
            <a:lvl1pPr>
              <a:defRPr sz="59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0621" y="4577779"/>
            <a:ext cx="10247234" cy="1496366"/>
          </a:xfrm>
          <a:prstGeom prst="rect">
            <a:avLst/>
          </a:prstGeom>
        </p:spPr>
        <p:txBody>
          <a:bodyPr lIns="119792" tIns="59896" rIns="119792" bIns="59896"/>
          <a:lstStyle>
            <a:lvl1pPr marL="0" indent="0">
              <a:buNone/>
              <a:defRPr sz="2300">
                <a:solidFill>
                  <a:schemeClr val="tx1">
                    <a:tint val="75000"/>
                  </a:schemeClr>
                </a:solidFill>
              </a:defRPr>
            </a:lvl1pPr>
            <a:lvl2pPr marL="449222" indent="0">
              <a:buNone/>
              <a:defRPr sz="2000">
                <a:solidFill>
                  <a:schemeClr val="tx1">
                    <a:tint val="75000"/>
                  </a:schemeClr>
                </a:solidFill>
              </a:defRPr>
            </a:lvl2pPr>
            <a:lvl3pPr marL="898444" indent="0">
              <a:buNone/>
              <a:defRPr sz="1700">
                <a:solidFill>
                  <a:schemeClr val="tx1">
                    <a:tint val="75000"/>
                  </a:schemeClr>
                </a:solidFill>
              </a:defRPr>
            </a:lvl3pPr>
            <a:lvl4pPr marL="1347665" indent="0">
              <a:buNone/>
              <a:defRPr sz="1600">
                <a:solidFill>
                  <a:schemeClr val="tx1">
                    <a:tint val="75000"/>
                  </a:schemeClr>
                </a:solidFill>
              </a:defRPr>
            </a:lvl4pPr>
            <a:lvl5pPr marL="1796886" indent="0">
              <a:buNone/>
              <a:defRPr sz="1600">
                <a:solidFill>
                  <a:schemeClr val="tx1">
                    <a:tint val="75000"/>
                  </a:schemeClr>
                </a:solidFill>
              </a:defRPr>
            </a:lvl5pPr>
            <a:lvl6pPr marL="2246109" indent="0">
              <a:buNone/>
              <a:defRPr sz="1600">
                <a:solidFill>
                  <a:schemeClr val="tx1">
                    <a:tint val="75000"/>
                  </a:schemeClr>
                </a:solidFill>
              </a:defRPr>
            </a:lvl6pPr>
            <a:lvl7pPr marL="2695330" indent="0">
              <a:buNone/>
              <a:defRPr sz="1600">
                <a:solidFill>
                  <a:schemeClr val="tx1">
                    <a:tint val="75000"/>
                  </a:schemeClr>
                </a:solidFill>
              </a:defRPr>
            </a:lvl7pPr>
            <a:lvl8pPr marL="3144553" indent="0">
              <a:buNone/>
              <a:defRPr sz="1600">
                <a:solidFill>
                  <a:schemeClr val="tx1">
                    <a:tint val="75000"/>
                  </a:schemeClr>
                </a:solidFill>
              </a:defRPr>
            </a:lvl8pPr>
            <a:lvl9pPr marL="3593775"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408080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Content Placeholder 2"/>
          <p:cNvSpPr>
            <a:spLocks noGrp="1"/>
          </p:cNvSpPr>
          <p:nvPr>
            <p:ph sz="half" idx="1"/>
          </p:nvPr>
        </p:nvSpPr>
        <p:spPr>
          <a:xfrm>
            <a:off x="816809" y="1820978"/>
            <a:ext cx="5049361"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014680" y="1820978"/>
            <a:ext cx="5049361"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113393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18356"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Text Placeholder 2"/>
          <p:cNvSpPr>
            <a:spLocks noGrp="1"/>
          </p:cNvSpPr>
          <p:nvPr>
            <p:ph type="body" idx="1"/>
          </p:nvPr>
        </p:nvSpPr>
        <p:spPr>
          <a:xfrm>
            <a:off x="818357" y="1676882"/>
            <a:ext cx="5026156" cy="821815"/>
          </a:xfrm>
          <a:prstGeom prst="rect">
            <a:avLst/>
          </a:prstGeom>
        </p:spPr>
        <p:txBody>
          <a:bodyPr lIns="119792" tIns="59896" rIns="119792" bIns="59896" anchor="b"/>
          <a:lstStyle>
            <a:lvl1pPr marL="0" indent="0">
              <a:buNone/>
              <a:defRPr sz="2300" b="1"/>
            </a:lvl1pPr>
            <a:lvl2pPr marL="449222" indent="0">
              <a:buNone/>
              <a:defRPr sz="2000" b="1"/>
            </a:lvl2pPr>
            <a:lvl3pPr marL="898444" indent="0">
              <a:buNone/>
              <a:defRPr sz="1700" b="1"/>
            </a:lvl3pPr>
            <a:lvl4pPr marL="1347665" indent="0">
              <a:buNone/>
              <a:defRPr sz="1600" b="1"/>
            </a:lvl4pPr>
            <a:lvl5pPr marL="1796886" indent="0">
              <a:buNone/>
              <a:defRPr sz="1600" b="1"/>
            </a:lvl5pPr>
            <a:lvl6pPr marL="2246109" indent="0">
              <a:buNone/>
              <a:defRPr sz="1600" b="1"/>
            </a:lvl6pPr>
            <a:lvl7pPr marL="2695330" indent="0">
              <a:buNone/>
              <a:defRPr sz="1600" b="1"/>
            </a:lvl7pPr>
            <a:lvl8pPr marL="3144553" indent="0">
              <a:buNone/>
              <a:defRPr sz="1600" b="1"/>
            </a:lvl8pPr>
            <a:lvl9pPr marL="3593775"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18357" y="2498698"/>
            <a:ext cx="5026156" cy="3675206"/>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14681" y="1676882"/>
            <a:ext cx="5050909" cy="821815"/>
          </a:xfrm>
          <a:prstGeom prst="rect">
            <a:avLst/>
          </a:prstGeom>
        </p:spPr>
        <p:txBody>
          <a:bodyPr lIns="119792" tIns="59896" rIns="119792" bIns="59896" anchor="b"/>
          <a:lstStyle>
            <a:lvl1pPr marL="0" indent="0">
              <a:buNone/>
              <a:defRPr sz="2300" b="1"/>
            </a:lvl1pPr>
            <a:lvl2pPr marL="449222" indent="0">
              <a:buNone/>
              <a:defRPr sz="2000" b="1"/>
            </a:lvl2pPr>
            <a:lvl3pPr marL="898444" indent="0">
              <a:buNone/>
              <a:defRPr sz="1700" b="1"/>
            </a:lvl3pPr>
            <a:lvl4pPr marL="1347665" indent="0">
              <a:buNone/>
              <a:defRPr sz="1600" b="1"/>
            </a:lvl4pPr>
            <a:lvl5pPr marL="1796886" indent="0">
              <a:buNone/>
              <a:defRPr sz="1600" b="1"/>
            </a:lvl5pPr>
            <a:lvl6pPr marL="2246109" indent="0">
              <a:buNone/>
              <a:defRPr sz="1600" b="1"/>
            </a:lvl6pPr>
            <a:lvl7pPr marL="2695330" indent="0">
              <a:buNone/>
              <a:defRPr sz="1600" b="1"/>
            </a:lvl7pPr>
            <a:lvl8pPr marL="3144553" indent="0">
              <a:buNone/>
              <a:defRPr sz="1600" b="1"/>
            </a:lvl8pPr>
            <a:lvl9pPr marL="3593775"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014681" y="2498698"/>
            <a:ext cx="5050909" cy="3675206"/>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8" name="Footer Placeholder 7"/>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9" name="Slide Number Placeholder 8"/>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722864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134590" y="147261"/>
            <a:ext cx="10623150" cy="460786"/>
            <a:chOff x="138112" y="147638"/>
            <a:chExt cx="10901363" cy="461962"/>
          </a:xfrm>
        </p:grpSpPr>
        <p:sp>
          <p:nvSpPr>
            <p:cNvPr id="7"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8" name="直接连接符 7"/>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userDrawn="1"/>
        </p:nvGrpSpPr>
        <p:grpSpPr>
          <a:xfrm>
            <a:off x="10972849" y="0"/>
            <a:ext cx="860465" cy="933721"/>
            <a:chOff x="988368" y="0"/>
            <a:chExt cx="883000" cy="936104"/>
          </a:xfrm>
        </p:grpSpPr>
        <p:sp>
          <p:nvSpPr>
            <p:cNvPr id="10"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11"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Tree>
    <p:extLst>
      <p:ext uri="{BB962C8B-B14F-4D97-AF65-F5344CB8AC3E}">
        <p14:creationId xmlns:p14="http://schemas.microsoft.com/office/powerpoint/2010/main" val="173904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3" name="Footer Placeholder 2"/>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4" name="Slide Number Placeholder 3"/>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87776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56036"/>
            <a:ext cx="3831884" cy="1596126"/>
          </a:xfrm>
          <a:prstGeom prst="rect">
            <a:avLst/>
          </a:prstGeom>
        </p:spPr>
        <p:txBody>
          <a:bodyPr lIns="119792" tIns="59896" rIns="119792" bIns="59896" anchor="b"/>
          <a:lstStyle>
            <a:lvl1pPr>
              <a:defRPr sz="31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50910" y="984913"/>
            <a:ext cx="6014681" cy="4861216"/>
          </a:xfrm>
          <a:prstGeom prst="rect">
            <a:avLst/>
          </a:prstGeom>
        </p:spPr>
        <p:txBody>
          <a:bodyPr lIns="119792" tIns="59896" rIns="119792" bIns="59896"/>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18356" y="2052163"/>
            <a:ext cx="3831884" cy="3801883"/>
          </a:xfrm>
          <a:prstGeom prst="rect">
            <a:avLst/>
          </a:prstGeom>
        </p:spPr>
        <p:txBody>
          <a:bodyPr lIns="119792" tIns="59896" rIns="119792" bIns="59896"/>
          <a:lstStyle>
            <a:lvl1pPr marL="0" indent="0">
              <a:buNone/>
              <a:defRPr sz="1600"/>
            </a:lvl1pPr>
            <a:lvl2pPr marL="449222" indent="0">
              <a:buNone/>
              <a:defRPr sz="1400"/>
            </a:lvl2pPr>
            <a:lvl3pPr marL="898444" indent="0">
              <a:buNone/>
              <a:defRPr sz="1300"/>
            </a:lvl3pPr>
            <a:lvl4pPr marL="1347665" indent="0">
              <a:buNone/>
              <a:defRPr sz="1000"/>
            </a:lvl4pPr>
            <a:lvl5pPr marL="1796886" indent="0">
              <a:buNone/>
              <a:defRPr sz="1000"/>
            </a:lvl5pPr>
            <a:lvl6pPr marL="2246109" indent="0">
              <a:buNone/>
              <a:defRPr sz="1000"/>
            </a:lvl6pPr>
            <a:lvl7pPr marL="2695330" indent="0">
              <a:buNone/>
              <a:defRPr sz="1000"/>
            </a:lvl7pPr>
            <a:lvl8pPr marL="3144553" indent="0">
              <a:buNone/>
              <a:defRPr sz="1000"/>
            </a:lvl8pPr>
            <a:lvl9pPr marL="3593775"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41151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56036"/>
            <a:ext cx="3831884" cy="1596126"/>
          </a:xfrm>
          <a:prstGeom prst="rect">
            <a:avLst/>
          </a:prstGeom>
        </p:spPr>
        <p:txBody>
          <a:bodyPr lIns="119792" tIns="59896" rIns="119792" bIns="59896" anchor="b"/>
          <a:lstStyle>
            <a:lvl1pPr>
              <a:defRPr sz="31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50910" y="984913"/>
            <a:ext cx="6014681" cy="4861216"/>
          </a:xfrm>
          <a:prstGeom prst="rect">
            <a:avLst/>
          </a:prstGeom>
        </p:spPr>
        <p:txBody>
          <a:bodyPr lIns="119792" tIns="59896" rIns="119792" bIns="59896" anchor="t"/>
          <a:lstStyle>
            <a:lvl1pPr marL="0" indent="0">
              <a:buNone/>
              <a:defRPr sz="3100"/>
            </a:lvl1pPr>
            <a:lvl2pPr marL="449222" indent="0">
              <a:buNone/>
              <a:defRPr sz="2800"/>
            </a:lvl2pPr>
            <a:lvl3pPr marL="898444" indent="0">
              <a:buNone/>
              <a:defRPr sz="2300"/>
            </a:lvl3pPr>
            <a:lvl4pPr marL="1347665" indent="0">
              <a:buNone/>
              <a:defRPr sz="2000"/>
            </a:lvl4pPr>
            <a:lvl5pPr marL="1796886" indent="0">
              <a:buNone/>
              <a:defRPr sz="2000"/>
            </a:lvl5pPr>
            <a:lvl6pPr marL="2246109" indent="0">
              <a:buNone/>
              <a:defRPr sz="2000"/>
            </a:lvl6pPr>
            <a:lvl7pPr marL="2695330" indent="0">
              <a:buNone/>
              <a:defRPr sz="2000"/>
            </a:lvl7pPr>
            <a:lvl8pPr marL="3144553" indent="0">
              <a:buNone/>
              <a:defRPr sz="2000"/>
            </a:lvl8pPr>
            <a:lvl9pPr marL="3593775"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8356" y="2052163"/>
            <a:ext cx="3831884" cy="3801883"/>
          </a:xfrm>
          <a:prstGeom prst="rect">
            <a:avLst/>
          </a:prstGeom>
        </p:spPr>
        <p:txBody>
          <a:bodyPr lIns="119792" tIns="59896" rIns="119792" bIns="59896"/>
          <a:lstStyle>
            <a:lvl1pPr marL="0" indent="0">
              <a:buNone/>
              <a:defRPr sz="1600"/>
            </a:lvl1pPr>
            <a:lvl2pPr marL="449222" indent="0">
              <a:buNone/>
              <a:defRPr sz="1400"/>
            </a:lvl2pPr>
            <a:lvl3pPr marL="898444" indent="0">
              <a:buNone/>
              <a:defRPr sz="1300"/>
            </a:lvl3pPr>
            <a:lvl4pPr marL="1347665" indent="0">
              <a:buNone/>
              <a:defRPr sz="1000"/>
            </a:lvl4pPr>
            <a:lvl5pPr marL="1796886" indent="0">
              <a:buNone/>
              <a:defRPr sz="1000"/>
            </a:lvl5pPr>
            <a:lvl6pPr marL="2246109" indent="0">
              <a:buNone/>
              <a:defRPr sz="1000"/>
            </a:lvl6pPr>
            <a:lvl7pPr marL="2695330" indent="0">
              <a:buNone/>
              <a:defRPr sz="1000"/>
            </a:lvl7pPr>
            <a:lvl8pPr marL="3144553" indent="0">
              <a:buNone/>
              <a:defRPr sz="1000"/>
            </a:lvl8pPr>
            <a:lvl9pPr marL="3593775"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85742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85000">
              <a:schemeClr val="bg1">
                <a:lumMod val="85000"/>
              </a:schemeClr>
            </a:gs>
            <a:gs pos="100000">
              <a:schemeClr val="bg1">
                <a:lumMod val="75000"/>
              </a:schemeClr>
            </a:gs>
          </a:gsLst>
          <a:lin ang="81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51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98444" rtl="0" eaLnBrk="1" latinLnBrk="0" hangingPunct="1">
        <a:lnSpc>
          <a:spcPct val="90000"/>
        </a:lnSpc>
        <a:spcBef>
          <a:spcPct val="0"/>
        </a:spcBef>
        <a:buNone/>
        <a:defRPr sz="4300" kern="1200">
          <a:solidFill>
            <a:schemeClr val="tx1"/>
          </a:solidFill>
          <a:latin typeface="+mj-lt"/>
          <a:ea typeface="+mj-ea"/>
          <a:cs typeface="+mj-cs"/>
        </a:defRPr>
      </a:lvl1pPr>
    </p:titleStyle>
    <p:bodyStyle>
      <a:lvl1pPr marL="224611" indent="-224611" algn="l" defTabSz="898444" rtl="0" eaLnBrk="1" latinLnBrk="0" hangingPunct="1">
        <a:lnSpc>
          <a:spcPct val="90000"/>
        </a:lnSpc>
        <a:spcBef>
          <a:spcPts val="983"/>
        </a:spcBef>
        <a:buFont typeface="Arial" panose="020B0604020202020204" pitchFamily="34" charset="0"/>
        <a:buChar char="•"/>
        <a:defRPr sz="2800" kern="1200">
          <a:solidFill>
            <a:schemeClr val="tx1"/>
          </a:solidFill>
          <a:latin typeface="+mn-lt"/>
          <a:ea typeface="+mn-ea"/>
          <a:cs typeface="+mn-cs"/>
        </a:defRPr>
      </a:lvl1pPr>
      <a:lvl2pPr marL="673833" indent="-224611" algn="l" defTabSz="898444" rtl="0" eaLnBrk="1" latinLnBrk="0" hangingPunct="1">
        <a:lnSpc>
          <a:spcPct val="90000"/>
        </a:lnSpc>
        <a:spcBef>
          <a:spcPts val="491"/>
        </a:spcBef>
        <a:buFont typeface="Arial" panose="020B0604020202020204" pitchFamily="34" charset="0"/>
        <a:buChar char="•"/>
        <a:defRPr sz="2300" kern="1200">
          <a:solidFill>
            <a:schemeClr val="tx1"/>
          </a:solidFill>
          <a:latin typeface="+mn-lt"/>
          <a:ea typeface="+mn-ea"/>
          <a:cs typeface="+mn-cs"/>
        </a:defRPr>
      </a:lvl2pPr>
      <a:lvl3pPr marL="1123053" indent="-224611" algn="l" defTabSz="898444" rtl="0" eaLnBrk="1" latinLnBrk="0" hangingPunct="1">
        <a:lnSpc>
          <a:spcPct val="90000"/>
        </a:lnSpc>
        <a:spcBef>
          <a:spcPts val="491"/>
        </a:spcBef>
        <a:buFont typeface="Arial" panose="020B0604020202020204" pitchFamily="34" charset="0"/>
        <a:buChar char="•"/>
        <a:defRPr sz="2000" kern="1200">
          <a:solidFill>
            <a:schemeClr val="tx1"/>
          </a:solidFill>
          <a:latin typeface="+mn-lt"/>
          <a:ea typeface="+mn-ea"/>
          <a:cs typeface="+mn-cs"/>
        </a:defRPr>
      </a:lvl3pPr>
      <a:lvl4pPr marL="1572276"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4pPr>
      <a:lvl5pPr marL="2021498"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5pPr>
      <a:lvl6pPr marL="2470719"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6pPr>
      <a:lvl7pPr marL="2919942"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7pPr>
      <a:lvl8pPr marL="3369163"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8pPr>
      <a:lvl9pPr marL="3818386"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98444" rtl="0" eaLnBrk="1" latinLnBrk="0" hangingPunct="1">
        <a:defRPr sz="1700" kern="1200">
          <a:solidFill>
            <a:schemeClr val="tx1"/>
          </a:solidFill>
          <a:latin typeface="+mn-lt"/>
          <a:ea typeface="+mn-ea"/>
          <a:cs typeface="+mn-cs"/>
        </a:defRPr>
      </a:lvl1pPr>
      <a:lvl2pPr marL="449222" algn="l" defTabSz="898444" rtl="0" eaLnBrk="1" latinLnBrk="0" hangingPunct="1">
        <a:defRPr sz="1700" kern="1200">
          <a:solidFill>
            <a:schemeClr val="tx1"/>
          </a:solidFill>
          <a:latin typeface="+mn-lt"/>
          <a:ea typeface="+mn-ea"/>
          <a:cs typeface="+mn-cs"/>
        </a:defRPr>
      </a:lvl2pPr>
      <a:lvl3pPr marL="898444" algn="l" defTabSz="898444" rtl="0" eaLnBrk="1" latinLnBrk="0" hangingPunct="1">
        <a:defRPr sz="1700" kern="1200">
          <a:solidFill>
            <a:schemeClr val="tx1"/>
          </a:solidFill>
          <a:latin typeface="+mn-lt"/>
          <a:ea typeface="+mn-ea"/>
          <a:cs typeface="+mn-cs"/>
        </a:defRPr>
      </a:lvl3pPr>
      <a:lvl4pPr marL="1347665" algn="l" defTabSz="898444" rtl="0" eaLnBrk="1" latinLnBrk="0" hangingPunct="1">
        <a:defRPr sz="1700" kern="1200">
          <a:solidFill>
            <a:schemeClr val="tx1"/>
          </a:solidFill>
          <a:latin typeface="+mn-lt"/>
          <a:ea typeface="+mn-ea"/>
          <a:cs typeface="+mn-cs"/>
        </a:defRPr>
      </a:lvl4pPr>
      <a:lvl5pPr marL="1796886" algn="l" defTabSz="898444" rtl="0" eaLnBrk="1" latinLnBrk="0" hangingPunct="1">
        <a:defRPr sz="1700" kern="1200">
          <a:solidFill>
            <a:schemeClr val="tx1"/>
          </a:solidFill>
          <a:latin typeface="+mn-lt"/>
          <a:ea typeface="+mn-ea"/>
          <a:cs typeface="+mn-cs"/>
        </a:defRPr>
      </a:lvl5pPr>
      <a:lvl6pPr marL="2246109" algn="l" defTabSz="898444" rtl="0" eaLnBrk="1" latinLnBrk="0" hangingPunct="1">
        <a:defRPr sz="1700" kern="1200">
          <a:solidFill>
            <a:schemeClr val="tx1"/>
          </a:solidFill>
          <a:latin typeface="+mn-lt"/>
          <a:ea typeface="+mn-ea"/>
          <a:cs typeface="+mn-cs"/>
        </a:defRPr>
      </a:lvl6pPr>
      <a:lvl7pPr marL="2695330" algn="l" defTabSz="898444" rtl="0" eaLnBrk="1" latinLnBrk="0" hangingPunct="1">
        <a:defRPr sz="1700" kern="1200">
          <a:solidFill>
            <a:schemeClr val="tx1"/>
          </a:solidFill>
          <a:latin typeface="+mn-lt"/>
          <a:ea typeface="+mn-ea"/>
          <a:cs typeface="+mn-cs"/>
        </a:defRPr>
      </a:lvl7pPr>
      <a:lvl8pPr marL="3144553" algn="l" defTabSz="898444" rtl="0" eaLnBrk="1" latinLnBrk="0" hangingPunct="1">
        <a:defRPr sz="1700" kern="1200">
          <a:solidFill>
            <a:schemeClr val="tx1"/>
          </a:solidFill>
          <a:latin typeface="+mn-lt"/>
          <a:ea typeface="+mn-ea"/>
          <a:cs typeface="+mn-cs"/>
        </a:defRPr>
      </a:lvl8pPr>
      <a:lvl9pPr marL="3593775" algn="l" defTabSz="89844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20363;4.4.txt" TargetMode="External"/><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20363;4.7.txt" TargetMode="External"/><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20363;4.10.txt" TargetMode="External"/><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171903" y="3307098"/>
            <a:ext cx="4444689"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按钮与文本控件</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836484" y="1096651"/>
            <a:ext cx="9008725"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4</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常用控件</a:t>
            </a:r>
          </a:p>
        </p:txBody>
      </p:sp>
    </p:spTree>
    <p:extLst>
      <p:ext uri="{BB962C8B-B14F-4D97-AF65-F5344CB8AC3E}">
        <p14:creationId xmlns:p14="http://schemas.microsoft.com/office/powerpoint/2010/main" val="167205929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4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7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链</a:t>
            </a:r>
            <a:r>
              <a:rPr lang="en-US" altLang="zh-CN" dirty="0" smtClean="0"/>
              <a:t> </a:t>
            </a:r>
            <a:r>
              <a:rPr lang="zh-CN" altLang="zh-CN" dirty="0" smtClean="0"/>
              <a:t>接</a:t>
            </a:r>
            <a:r>
              <a:rPr lang="en-US" altLang="zh-CN" dirty="0" smtClean="0"/>
              <a:t> </a:t>
            </a:r>
            <a:r>
              <a:rPr lang="zh-CN" altLang="zh-CN" dirty="0" smtClean="0"/>
              <a:t>标</a:t>
            </a:r>
            <a:r>
              <a:rPr lang="en-US" altLang="zh-CN" dirty="0" smtClean="0"/>
              <a:t> </a:t>
            </a:r>
            <a:r>
              <a:rPr lang="zh-CN" altLang="zh-CN" dirty="0" smtClean="0"/>
              <a:t>签</a:t>
            </a:r>
            <a:endParaRPr lang="zh-CN" altLang="en-US" dirty="0"/>
          </a:p>
        </p:txBody>
      </p:sp>
      <p:sp>
        <p:nvSpPr>
          <p:cNvPr id="3" name="TextBox 2"/>
          <p:cNvSpPr txBox="1"/>
          <p:nvPr/>
        </p:nvSpPr>
        <p:spPr>
          <a:xfrm>
            <a:off x="786809" y="808074"/>
            <a:ext cx="9856382" cy="615553"/>
          </a:xfrm>
          <a:prstGeom prst="rect">
            <a:avLst/>
          </a:prstGeom>
          <a:noFill/>
        </p:spPr>
        <p:txBody>
          <a:bodyPr wrap="square" rtlCol="0">
            <a:spAutoFit/>
          </a:bodyPr>
          <a:lstStyle/>
          <a:p>
            <a:pPr indent="446088"/>
            <a:r>
              <a:rPr lang="en-US" altLang="zh-CN" dirty="0" err="1"/>
              <a:t>LinkLabel</a:t>
            </a:r>
            <a:r>
              <a:rPr lang="zh-CN" altLang="zh-CN" dirty="0"/>
              <a:t>控件（链接标签）是</a:t>
            </a:r>
            <a:r>
              <a:rPr lang="en-US" altLang="zh-CN" dirty="0"/>
              <a:t>VB.NET</a:t>
            </a:r>
            <a:r>
              <a:rPr lang="zh-CN" altLang="zh-CN" dirty="0"/>
              <a:t>新增的控件，通过它可以向应用程序添加</a:t>
            </a:r>
            <a:r>
              <a:rPr lang="en-US" altLang="zh-CN" dirty="0"/>
              <a:t>Web</a:t>
            </a:r>
            <a:r>
              <a:rPr lang="zh-CN" altLang="zh-CN" dirty="0"/>
              <a:t>样式的链接，它除了具有</a:t>
            </a:r>
            <a:r>
              <a:rPr lang="en-US" altLang="zh-CN" dirty="0"/>
              <a:t>Label</a:t>
            </a:r>
            <a:r>
              <a:rPr lang="zh-CN" altLang="zh-CN" dirty="0"/>
              <a:t>控件的所有属性、方法和事件外，还具有如表</a:t>
            </a:r>
            <a:r>
              <a:rPr lang="en-US" altLang="zh-CN" dirty="0"/>
              <a:t>4.3</a:t>
            </a:r>
            <a:r>
              <a:rPr lang="zh-CN" altLang="zh-CN" dirty="0"/>
              <a:t>所示的属性</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480393433"/>
              </p:ext>
            </p:extLst>
          </p:nvPr>
        </p:nvGraphicFramePr>
        <p:xfrm>
          <a:off x="2034333" y="1527877"/>
          <a:ext cx="7705090" cy="3979788"/>
        </p:xfrm>
        <a:graphic>
          <a:graphicData uri="http://schemas.openxmlformats.org/drawingml/2006/table">
            <a:tbl>
              <a:tblPr firstRow="1" firstCol="1" bandRow="1"/>
              <a:tblGrid>
                <a:gridCol w="1990710"/>
                <a:gridCol w="5714380"/>
              </a:tblGrid>
              <a:tr h="331649">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31649">
                <a:tc>
                  <a:txBody>
                    <a:bodyPr/>
                    <a:lstStyle/>
                    <a:p>
                      <a:pPr algn="l">
                        <a:lnSpc>
                          <a:spcPts val="1560"/>
                        </a:lnSpc>
                        <a:spcAft>
                          <a:spcPts val="0"/>
                        </a:spcAft>
                        <a:tabLst>
                          <a:tab pos="5328920" algn="r"/>
                        </a:tabLst>
                      </a:pPr>
                      <a:r>
                        <a:rPr lang="en-US" sz="1400" kern="1050">
                          <a:effectLst/>
                          <a:latin typeface="Times New Roman"/>
                          <a:ea typeface="宋体"/>
                        </a:rPr>
                        <a:t>ActiveLinkColor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获取或设置用来显示活动链接的颜色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Cursor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获取或设置当鼠标指针位于控件上时显示的光标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DisabledLinkColor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获取或设置显示禁用链接时所用的颜色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LinkArea</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获取或设置文本中视为链接的范围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LinkBehavior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获取或设置一个表示链接的行为的值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LinkColor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获取或设置显示普通链接时使用的颜色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Links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获取包含在 </a:t>
                      </a:r>
                      <a:r>
                        <a:rPr lang="en-US" sz="1400" kern="1050">
                          <a:effectLst/>
                          <a:latin typeface="Times New Roman"/>
                          <a:ea typeface="宋体"/>
                        </a:rPr>
                        <a:t>LinkLabel </a:t>
                      </a:r>
                      <a:r>
                        <a:rPr lang="zh-CN" sz="1400" kern="1050">
                          <a:effectLst/>
                          <a:latin typeface="Times New Roman"/>
                          <a:ea typeface="宋体"/>
                        </a:rPr>
                        <a:t>内的链接的集合</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LinkVisited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获取或设置一个值，该值指示链接是否应显示为如同被访问过的链接</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OverrideCursor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获取或设置要在鼠标指针位于 </a:t>
                      </a:r>
                      <a:r>
                        <a:rPr lang="en-US" sz="1400" kern="1050">
                          <a:effectLst/>
                          <a:latin typeface="Times New Roman"/>
                          <a:ea typeface="宋体"/>
                        </a:rPr>
                        <a:t>LinkLabel </a:t>
                      </a:r>
                      <a:r>
                        <a:rPr lang="zh-CN" sz="1400" kern="1050">
                          <a:effectLst/>
                          <a:latin typeface="Times New Roman"/>
                          <a:ea typeface="宋体"/>
                        </a:rPr>
                        <a:t>的边界之内时使用的鼠标指针</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Site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获取或设置控件的站点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649">
                <a:tc>
                  <a:txBody>
                    <a:bodyPr/>
                    <a:lstStyle/>
                    <a:p>
                      <a:pPr algn="l">
                        <a:lnSpc>
                          <a:spcPts val="1560"/>
                        </a:lnSpc>
                        <a:spcAft>
                          <a:spcPts val="0"/>
                        </a:spcAft>
                        <a:tabLst>
                          <a:tab pos="5328920" algn="r"/>
                        </a:tabLst>
                      </a:pPr>
                      <a:r>
                        <a:rPr lang="en-US" sz="1400" kern="1050">
                          <a:effectLst/>
                          <a:latin typeface="Times New Roman"/>
                          <a:ea typeface="宋体"/>
                        </a:rPr>
                        <a:t>VisitedLinkColor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获取或设置当显示以前访问过的链接时所使用的颜色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680377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TextBox 2"/>
          <p:cNvSpPr txBox="1"/>
          <p:nvPr/>
        </p:nvSpPr>
        <p:spPr>
          <a:xfrm>
            <a:off x="733647" y="967563"/>
            <a:ext cx="9718158" cy="615553"/>
          </a:xfrm>
          <a:prstGeom prst="rect">
            <a:avLst/>
          </a:prstGeom>
          <a:noFill/>
        </p:spPr>
        <p:txBody>
          <a:bodyPr wrap="square" rtlCol="0">
            <a:spAutoFit/>
          </a:bodyPr>
          <a:lstStyle/>
          <a:p>
            <a:pPr indent="446088"/>
            <a:r>
              <a:rPr lang="zh-CN" altLang="zh-CN" dirty="0"/>
              <a:t>表单程序使用全局变量来收集用户填写的信息，在项目中添加一个标准模块</a:t>
            </a:r>
            <a:r>
              <a:rPr lang="en-US" altLang="zh-CN" dirty="0"/>
              <a:t>Module1.vb</a:t>
            </a:r>
            <a:r>
              <a:rPr lang="zh-CN" altLang="zh-CN" dirty="0"/>
              <a:t>，在其中定义如下两个全局变量</a:t>
            </a:r>
            <a:r>
              <a:rPr lang="zh-CN" altLang="zh-CN" dirty="0" smtClean="0"/>
              <a:t>：</a:t>
            </a:r>
            <a:endParaRPr lang="zh-CN" altLang="zh-CN" dirty="0"/>
          </a:p>
        </p:txBody>
      </p:sp>
      <p:sp>
        <p:nvSpPr>
          <p:cNvPr id="4" name="TextBox 3"/>
          <p:cNvSpPr txBox="1"/>
          <p:nvPr/>
        </p:nvSpPr>
        <p:spPr>
          <a:xfrm>
            <a:off x="1339702" y="1701210"/>
            <a:ext cx="8580475" cy="1259919"/>
          </a:xfrm>
          <a:prstGeom prst="roundRect">
            <a:avLst>
              <a:gd name="adj" fmla="val 13291"/>
            </a:avLst>
          </a:prstGeom>
          <a:solidFill>
            <a:schemeClr val="accent5">
              <a:lumMod val="40000"/>
              <a:lumOff val="60000"/>
            </a:schemeClr>
          </a:solidFill>
        </p:spPr>
        <p:txBody>
          <a:bodyPr wrap="square" rtlCol="0">
            <a:spAutoFit/>
          </a:bodyPr>
          <a:lstStyle/>
          <a:p>
            <a:r>
              <a:rPr lang="en-US" altLang="zh-CN" dirty="0"/>
              <a:t>Module Module1</a:t>
            </a:r>
            <a:endParaRPr lang="zh-CN" altLang="zh-CN" dirty="0"/>
          </a:p>
          <a:p>
            <a:r>
              <a:rPr lang="en-US" altLang="zh-CN" dirty="0"/>
              <a:t>    Public info As String</a:t>
            </a:r>
            <a:endParaRPr lang="zh-CN" altLang="zh-CN" dirty="0"/>
          </a:p>
          <a:p>
            <a:r>
              <a:rPr lang="en-US" altLang="zh-CN" dirty="0"/>
              <a:t>    Public path As String</a:t>
            </a:r>
            <a:endParaRPr lang="zh-CN" altLang="zh-CN" dirty="0"/>
          </a:p>
          <a:p>
            <a:r>
              <a:rPr lang="en-US" altLang="zh-CN" dirty="0"/>
              <a:t>End </a:t>
            </a:r>
            <a:r>
              <a:rPr lang="en-US" altLang="zh-CN" dirty="0" smtClean="0"/>
              <a:t>Module</a:t>
            </a:r>
            <a:endParaRPr lang="zh-CN" altLang="zh-CN" dirty="0"/>
          </a:p>
        </p:txBody>
      </p:sp>
      <p:sp>
        <p:nvSpPr>
          <p:cNvPr id="5" name="矩形 4"/>
          <p:cNvSpPr/>
          <p:nvPr/>
        </p:nvSpPr>
        <p:spPr>
          <a:xfrm>
            <a:off x="733648" y="3000598"/>
            <a:ext cx="9579934" cy="615553"/>
          </a:xfrm>
          <a:prstGeom prst="rect">
            <a:avLst/>
          </a:prstGeom>
        </p:spPr>
        <p:txBody>
          <a:bodyPr wrap="square">
            <a:spAutoFit/>
          </a:bodyPr>
          <a:lstStyle/>
          <a:p>
            <a:pPr indent="446088"/>
            <a:r>
              <a:rPr lang="zh-CN" altLang="zh-CN" dirty="0"/>
              <a:t>其中，</a:t>
            </a:r>
            <a:r>
              <a:rPr lang="en-US" altLang="zh-CN" dirty="0"/>
              <a:t>info</a:t>
            </a:r>
            <a:r>
              <a:rPr lang="zh-CN" altLang="zh-CN" dirty="0"/>
              <a:t>负责收集用户填写的文本信息，在“提交”按钮事件过程中使用，而</a:t>
            </a:r>
            <a:r>
              <a:rPr lang="en-US" altLang="zh-CN" dirty="0"/>
              <a:t>path</a:t>
            </a:r>
            <a:r>
              <a:rPr lang="zh-CN" altLang="zh-CN" dirty="0"/>
              <a:t>则用于保存用户选择的照片图像文件的路径。</a:t>
            </a:r>
          </a:p>
        </p:txBody>
      </p:sp>
    </p:spTree>
    <p:extLst>
      <p:ext uri="{BB962C8B-B14F-4D97-AF65-F5344CB8AC3E}">
        <p14:creationId xmlns:p14="http://schemas.microsoft.com/office/powerpoint/2010/main" val="20433737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矩形 2"/>
          <p:cNvSpPr/>
          <p:nvPr/>
        </p:nvSpPr>
        <p:spPr>
          <a:xfrm>
            <a:off x="940880" y="818281"/>
            <a:ext cx="3236784" cy="353943"/>
          </a:xfrm>
          <a:prstGeom prst="rect">
            <a:avLst/>
          </a:prstGeom>
        </p:spPr>
        <p:txBody>
          <a:bodyPr wrap="none">
            <a:spAutoFit/>
          </a:bodyPr>
          <a:lstStyle/>
          <a:p>
            <a:r>
              <a:rPr lang="zh-CN" altLang="zh-CN" dirty="0"/>
              <a:t>“提交”按钮的事件代码如下：</a:t>
            </a:r>
          </a:p>
        </p:txBody>
      </p:sp>
      <p:sp>
        <p:nvSpPr>
          <p:cNvPr id="4" name="TextBox 3"/>
          <p:cNvSpPr txBox="1"/>
          <p:nvPr/>
        </p:nvSpPr>
        <p:spPr>
          <a:xfrm>
            <a:off x="1095153" y="1150492"/>
            <a:ext cx="9303489" cy="5113794"/>
          </a:xfrm>
          <a:prstGeom prst="roundRect">
            <a:avLst>
              <a:gd name="adj" fmla="val 3832"/>
            </a:avLst>
          </a:prstGeom>
          <a:solidFill>
            <a:schemeClr val="accent5">
              <a:lumMod val="40000"/>
              <a:lumOff val="60000"/>
            </a:schemeClr>
          </a:solidFill>
        </p:spPr>
        <p:txBody>
          <a:bodyPr wrap="square" rtlCol="0">
            <a:spAutoFit/>
          </a:bodyPr>
          <a:lstStyle/>
          <a:p>
            <a:r>
              <a:rPr lang="en-US" altLang="zh-CN" sz="1600" dirty="0"/>
              <a:t>Private Sub </a:t>
            </a:r>
            <a:r>
              <a:rPr lang="en-US" altLang="zh-CN" sz="1600" dirty="0" err="1"/>
              <a:t>mySubmitBtn_Click</a:t>
            </a:r>
            <a:r>
              <a:rPr lang="en-US" altLang="zh-CN" sz="1600" dirty="0"/>
              <a:t>(</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err="1"/>
              <a:t>mySubmitBtn.Click</a:t>
            </a:r>
            <a:endParaRPr lang="zh-CN" altLang="zh-CN" sz="1600" dirty="0"/>
          </a:p>
          <a:p>
            <a:r>
              <a:rPr lang="en-US" altLang="zh-CN" sz="1600" dirty="0"/>
              <a:t>    info = "</a:t>
            </a:r>
            <a:r>
              <a:rPr lang="zh-CN" altLang="zh-CN" sz="1600" dirty="0"/>
              <a:t>学号</a:t>
            </a:r>
            <a:r>
              <a:rPr lang="en-US" altLang="zh-CN" sz="1600" dirty="0"/>
              <a:t>: " + </a:t>
            </a:r>
            <a:r>
              <a:rPr lang="en-US" altLang="zh-CN" sz="1600" dirty="0" err="1"/>
              <a:t>tbxId.Text</a:t>
            </a:r>
            <a:r>
              <a:rPr lang="en-US" altLang="zh-CN" sz="1600" dirty="0"/>
              <a:t> + </a:t>
            </a:r>
            <a:r>
              <a:rPr lang="en-US" altLang="zh-CN" sz="1600" dirty="0" err="1"/>
              <a:t>vbCrLf</a:t>
            </a:r>
            <a:endParaRPr lang="zh-CN" altLang="zh-CN" sz="1600" dirty="0"/>
          </a:p>
          <a:p>
            <a:r>
              <a:rPr lang="en-US" altLang="zh-CN" sz="1600" dirty="0"/>
              <a:t>    info += "</a:t>
            </a:r>
            <a:r>
              <a:rPr lang="zh-CN" altLang="zh-CN" sz="1600" dirty="0"/>
              <a:t>姓名</a:t>
            </a:r>
            <a:r>
              <a:rPr lang="en-US" altLang="zh-CN" sz="1600" dirty="0"/>
              <a:t>: " + </a:t>
            </a:r>
            <a:r>
              <a:rPr lang="en-US" altLang="zh-CN" sz="1600" dirty="0" err="1"/>
              <a:t>tbxName.Text</a:t>
            </a:r>
            <a:r>
              <a:rPr lang="en-US" altLang="zh-CN" sz="1600" dirty="0"/>
              <a:t> + </a:t>
            </a:r>
            <a:r>
              <a:rPr lang="en-US" altLang="zh-CN" sz="1600" dirty="0" err="1"/>
              <a:t>vbCrLf</a:t>
            </a:r>
            <a:endParaRPr lang="zh-CN" altLang="zh-CN" sz="1600" dirty="0"/>
          </a:p>
          <a:p>
            <a:r>
              <a:rPr lang="en-US" altLang="zh-CN" sz="1600" dirty="0"/>
              <a:t>    For Each Control In </a:t>
            </a:r>
            <a:r>
              <a:rPr lang="en-US" altLang="zh-CN" sz="1600" dirty="0" err="1"/>
              <a:t>gbxSex.Controls</a:t>
            </a:r>
            <a:endParaRPr lang="zh-CN" altLang="zh-CN" sz="1600" dirty="0"/>
          </a:p>
          <a:p>
            <a:r>
              <a:rPr lang="en-US" altLang="zh-CN" sz="1600" dirty="0"/>
              <a:t>        If </a:t>
            </a:r>
            <a:r>
              <a:rPr lang="en-US" altLang="zh-CN" sz="1600" dirty="0" err="1"/>
              <a:t>Control.Checked</a:t>
            </a:r>
            <a:r>
              <a:rPr lang="en-US" altLang="zh-CN" sz="1600" dirty="0"/>
              <a:t> Then</a:t>
            </a:r>
            <a:endParaRPr lang="zh-CN" altLang="zh-CN" sz="1600" dirty="0"/>
          </a:p>
          <a:p>
            <a:r>
              <a:rPr lang="en-US" altLang="zh-CN" sz="1600" dirty="0"/>
              <a:t>            info += "</a:t>
            </a:r>
            <a:r>
              <a:rPr lang="zh-CN" altLang="zh-CN" sz="1600" dirty="0"/>
              <a:t>性别：</a:t>
            </a:r>
            <a:r>
              <a:rPr lang="en-US" altLang="zh-CN" sz="1600" dirty="0"/>
              <a:t>" + </a:t>
            </a:r>
            <a:r>
              <a:rPr lang="en-US" altLang="zh-CN" sz="1600" dirty="0" err="1"/>
              <a:t>Control.Text</a:t>
            </a:r>
            <a:endParaRPr lang="zh-CN" altLang="zh-CN" sz="1600" dirty="0"/>
          </a:p>
          <a:p>
            <a:r>
              <a:rPr lang="en-US" altLang="zh-CN" sz="1600" dirty="0"/>
              <a:t>        End If</a:t>
            </a:r>
            <a:endParaRPr lang="zh-CN" altLang="zh-CN" sz="1600" dirty="0"/>
          </a:p>
          <a:p>
            <a:r>
              <a:rPr lang="en-US" altLang="zh-CN" sz="1600" dirty="0"/>
              <a:t>    Next</a:t>
            </a:r>
            <a:endParaRPr lang="zh-CN" altLang="zh-CN" sz="1600" dirty="0"/>
          </a:p>
          <a:p>
            <a:r>
              <a:rPr lang="en-US" altLang="zh-CN" sz="1600" dirty="0"/>
              <a:t>    info += </a:t>
            </a:r>
            <a:r>
              <a:rPr lang="en-US" altLang="zh-CN" sz="1600" dirty="0" err="1"/>
              <a:t>vbCrLf</a:t>
            </a:r>
            <a:r>
              <a:rPr lang="en-US" altLang="zh-CN" sz="1600" dirty="0"/>
              <a:t> + "</a:t>
            </a:r>
            <a:r>
              <a:rPr lang="zh-CN" altLang="zh-CN" sz="1600" dirty="0"/>
              <a:t>爱好</a:t>
            </a:r>
            <a:r>
              <a:rPr lang="en-US" altLang="zh-CN" sz="1600" dirty="0"/>
              <a:t>: "</a:t>
            </a:r>
            <a:endParaRPr lang="zh-CN" altLang="zh-CN" sz="1600" dirty="0"/>
          </a:p>
          <a:p>
            <a:r>
              <a:rPr lang="en-US" altLang="zh-CN" sz="1600" dirty="0"/>
              <a:t>    For Each Control In </a:t>
            </a:r>
            <a:r>
              <a:rPr lang="en-US" altLang="zh-CN" sz="1600" dirty="0" err="1"/>
              <a:t>gbxFavor.Controls</a:t>
            </a:r>
            <a:endParaRPr lang="zh-CN" altLang="zh-CN" sz="1600" dirty="0"/>
          </a:p>
          <a:p>
            <a:r>
              <a:rPr lang="en-US" altLang="zh-CN" sz="1600" dirty="0"/>
              <a:t>        If </a:t>
            </a:r>
            <a:r>
              <a:rPr lang="en-US" altLang="zh-CN" sz="1600" dirty="0" err="1"/>
              <a:t>Control.Checked</a:t>
            </a:r>
            <a:r>
              <a:rPr lang="en-US" altLang="zh-CN" sz="1600" dirty="0"/>
              <a:t> Then</a:t>
            </a:r>
            <a:endParaRPr lang="zh-CN" altLang="zh-CN" sz="1600" dirty="0"/>
          </a:p>
          <a:p>
            <a:r>
              <a:rPr lang="en-US" altLang="zh-CN" sz="1600" dirty="0"/>
              <a:t>            info += </a:t>
            </a:r>
            <a:r>
              <a:rPr lang="en-US" altLang="zh-CN" sz="1600" dirty="0" err="1"/>
              <a:t>Control.Text</a:t>
            </a:r>
            <a:r>
              <a:rPr lang="en-US" altLang="zh-CN" sz="1600" dirty="0"/>
              <a:t> + " "</a:t>
            </a:r>
            <a:endParaRPr lang="zh-CN" altLang="zh-CN" sz="1600" dirty="0"/>
          </a:p>
          <a:p>
            <a:r>
              <a:rPr lang="en-US" altLang="zh-CN" sz="1600" dirty="0"/>
              <a:t>        End If</a:t>
            </a:r>
            <a:endParaRPr lang="zh-CN" altLang="zh-CN" sz="1600" dirty="0"/>
          </a:p>
          <a:p>
            <a:r>
              <a:rPr lang="en-US" altLang="zh-CN" sz="1600" dirty="0"/>
              <a:t>    Next</a:t>
            </a:r>
            <a:endParaRPr lang="zh-CN" altLang="zh-CN" sz="1600" dirty="0"/>
          </a:p>
          <a:p>
            <a:r>
              <a:rPr lang="en-US" altLang="zh-CN" sz="1600" dirty="0"/>
              <a:t>    info += </a:t>
            </a:r>
            <a:r>
              <a:rPr lang="en-US" altLang="zh-CN" sz="1600" dirty="0" err="1"/>
              <a:t>vbCrLf</a:t>
            </a:r>
            <a:r>
              <a:rPr lang="en-US" altLang="zh-CN" sz="1600" dirty="0"/>
              <a:t> + "</a:t>
            </a:r>
            <a:r>
              <a:rPr lang="zh-CN" altLang="zh-CN" sz="1600" dirty="0"/>
              <a:t>出生日期</a:t>
            </a:r>
            <a:r>
              <a:rPr lang="en-US" altLang="zh-CN" sz="1600" dirty="0"/>
              <a:t>: " + DateTimePicker1.Text</a:t>
            </a:r>
            <a:endParaRPr lang="zh-CN" altLang="zh-CN" sz="1600" dirty="0"/>
          </a:p>
          <a:p>
            <a:r>
              <a:rPr lang="en-US" altLang="zh-CN" sz="1600" dirty="0"/>
              <a:t>    info += </a:t>
            </a:r>
            <a:r>
              <a:rPr lang="en-US" altLang="zh-CN" sz="1600" dirty="0" err="1"/>
              <a:t>vbCrLf</a:t>
            </a:r>
            <a:r>
              <a:rPr lang="en-US" altLang="zh-CN" sz="1600" dirty="0"/>
              <a:t> + "</a:t>
            </a:r>
            <a:r>
              <a:rPr lang="zh-CN" altLang="zh-CN" sz="1600" dirty="0"/>
              <a:t>专</a:t>
            </a:r>
            <a:r>
              <a:rPr lang="en-US" altLang="zh-CN" sz="1600" dirty="0"/>
              <a:t>    </a:t>
            </a:r>
            <a:r>
              <a:rPr lang="zh-CN" altLang="zh-CN" sz="1600" dirty="0"/>
              <a:t>业</a:t>
            </a:r>
            <a:r>
              <a:rPr lang="en-US" altLang="zh-CN" sz="1600" dirty="0"/>
              <a:t>: " + ComboBox1.Text</a:t>
            </a:r>
            <a:endParaRPr lang="zh-CN" altLang="zh-CN" sz="1600" dirty="0"/>
          </a:p>
          <a:p>
            <a:r>
              <a:rPr lang="en-US" altLang="zh-CN" sz="1600" dirty="0"/>
              <a:t>    </a:t>
            </a:r>
            <a:r>
              <a:rPr lang="en-US" altLang="zh-CN" sz="1600" dirty="0" err="1"/>
              <a:t>Me.Hide</a:t>
            </a:r>
            <a:r>
              <a:rPr lang="en-US" altLang="zh-CN" sz="1600" dirty="0"/>
              <a:t>()</a:t>
            </a:r>
            <a:endParaRPr lang="zh-CN" altLang="zh-CN" sz="1600" dirty="0"/>
          </a:p>
          <a:p>
            <a:r>
              <a:rPr lang="en-US" altLang="zh-CN" sz="1600" dirty="0"/>
              <a:t>    </a:t>
            </a:r>
            <a:r>
              <a:rPr lang="en-US" altLang="zh-CN" sz="1600" dirty="0" err="1"/>
              <a:t>Browser.ShowDialog</a:t>
            </a:r>
            <a:r>
              <a:rPr lang="en-US" altLang="zh-CN" sz="1600" dirty="0"/>
              <a:t>()</a:t>
            </a:r>
            <a:endParaRPr lang="zh-CN" altLang="zh-CN" sz="1600" dirty="0"/>
          </a:p>
          <a:p>
            <a:r>
              <a:rPr lang="en-US" altLang="zh-CN" sz="1600" dirty="0"/>
              <a:t>End </a:t>
            </a:r>
            <a:r>
              <a:rPr lang="en-US" altLang="zh-CN" sz="1600" dirty="0" smtClean="0"/>
              <a:t>Sub</a:t>
            </a:r>
            <a:endParaRPr lang="zh-CN" altLang="zh-CN" sz="1600" dirty="0"/>
          </a:p>
        </p:txBody>
      </p:sp>
    </p:spTree>
    <p:extLst>
      <p:ext uri="{BB962C8B-B14F-4D97-AF65-F5344CB8AC3E}">
        <p14:creationId xmlns:p14="http://schemas.microsoft.com/office/powerpoint/2010/main" val="50555195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TextBox 2"/>
          <p:cNvSpPr txBox="1"/>
          <p:nvPr/>
        </p:nvSpPr>
        <p:spPr>
          <a:xfrm>
            <a:off x="1350335" y="797442"/>
            <a:ext cx="7529625" cy="353943"/>
          </a:xfrm>
          <a:prstGeom prst="rect">
            <a:avLst/>
          </a:prstGeom>
          <a:noFill/>
        </p:spPr>
        <p:txBody>
          <a:bodyPr wrap="none" rtlCol="0">
            <a:spAutoFit/>
          </a:bodyPr>
          <a:lstStyle/>
          <a:p>
            <a:r>
              <a:rPr lang="zh-CN" altLang="zh-CN" dirty="0"/>
              <a:t>单击“浏览</a:t>
            </a:r>
            <a:r>
              <a:rPr lang="en-US" altLang="zh-CN" dirty="0"/>
              <a:t>…</a:t>
            </a:r>
            <a:r>
              <a:rPr lang="zh-CN" altLang="zh-CN" dirty="0"/>
              <a:t>”按钮，弹出“打开”对话框供用户选择照片，事件代码如下</a:t>
            </a:r>
            <a:r>
              <a:rPr lang="zh-CN" altLang="zh-CN" dirty="0" smtClean="0"/>
              <a:t>：</a:t>
            </a:r>
            <a:endParaRPr lang="zh-CN" altLang="zh-CN" dirty="0"/>
          </a:p>
        </p:txBody>
      </p:sp>
      <p:sp>
        <p:nvSpPr>
          <p:cNvPr id="4" name="TextBox 3"/>
          <p:cNvSpPr txBox="1"/>
          <p:nvPr/>
        </p:nvSpPr>
        <p:spPr>
          <a:xfrm>
            <a:off x="1350335" y="1194253"/>
            <a:ext cx="9133368" cy="4402217"/>
          </a:xfrm>
          <a:prstGeom prst="roundRect">
            <a:avLst>
              <a:gd name="adj" fmla="val 5211"/>
            </a:avLst>
          </a:prstGeom>
          <a:solidFill>
            <a:schemeClr val="accent5">
              <a:lumMod val="40000"/>
              <a:lumOff val="60000"/>
            </a:schemeClr>
          </a:solidFill>
        </p:spPr>
        <p:txBody>
          <a:bodyPr wrap="square" rtlCol="0">
            <a:spAutoFit/>
          </a:bodyPr>
          <a:lstStyle/>
          <a:p>
            <a:r>
              <a:rPr lang="en-US" altLang="zh-CN" sz="1600" dirty="0"/>
              <a:t>Private Sub </a:t>
            </a:r>
            <a:r>
              <a:rPr lang="en-US" altLang="zh-CN" sz="1600" dirty="0" err="1"/>
              <a:t>myOpenPictureBtn_Click</a:t>
            </a:r>
            <a:r>
              <a:rPr lang="en-US" altLang="zh-CN" sz="1600" dirty="0"/>
              <a:t>(</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err="1"/>
              <a:t>myOpenPictureBtn.Click</a:t>
            </a:r>
            <a:endParaRPr lang="zh-CN" altLang="zh-CN" sz="1600" dirty="0"/>
          </a:p>
          <a:p>
            <a:r>
              <a:rPr lang="en-US" altLang="zh-CN" sz="1600" dirty="0"/>
              <a:t>    ' </a:t>
            </a:r>
            <a:r>
              <a:rPr lang="zh-CN" altLang="zh-CN" sz="1600" dirty="0"/>
              <a:t>设置文件对话框显示的初始目录</a:t>
            </a:r>
          </a:p>
          <a:p>
            <a:r>
              <a:rPr lang="en-US" altLang="zh-CN" sz="1600" dirty="0"/>
              <a:t>    OpenFileDialog1.InitialDirectory = "D:\My Documents\My Pictures"</a:t>
            </a:r>
            <a:endParaRPr lang="zh-CN" altLang="zh-CN" sz="1600" dirty="0"/>
          </a:p>
          <a:p>
            <a:r>
              <a:rPr lang="en-US" altLang="zh-CN" sz="1600" dirty="0"/>
              <a:t>    ' </a:t>
            </a:r>
            <a:r>
              <a:rPr lang="zh-CN" altLang="zh-CN" sz="1600" dirty="0"/>
              <a:t>设置当前选定筛选器字符串以决定对话框中“文档类型</a:t>
            </a:r>
            <a:r>
              <a:rPr lang="en-US" altLang="zh-CN" sz="1600" dirty="0"/>
              <a:t>"</a:t>
            </a:r>
            <a:r>
              <a:rPr lang="zh-CN" altLang="zh-CN" sz="1600" dirty="0"/>
              <a:t>”选项</a:t>
            </a:r>
          </a:p>
          <a:p>
            <a:r>
              <a:rPr lang="en-US" altLang="zh-CN" sz="1600" dirty="0"/>
              <a:t>    OpenFileDialog1.Filter = "bmp</a:t>
            </a:r>
            <a:r>
              <a:rPr lang="zh-CN" altLang="zh-CN" sz="1600" dirty="0"/>
              <a:t>文件</a:t>
            </a:r>
            <a:r>
              <a:rPr lang="en-US" altLang="zh-CN" sz="1600" dirty="0"/>
              <a:t>(*.bmp)|*.</a:t>
            </a:r>
            <a:r>
              <a:rPr lang="en-US" altLang="zh-CN" sz="1600" dirty="0" err="1"/>
              <a:t>bmp|gif</a:t>
            </a:r>
            <a:r>
              <a:rPr lang="zh-CN" altLang="zh-CN" sz="1600" dirty="0"/>
              <a:t>文件</a:t>
            </a:r>
            <a:r>
              <a:rPr lang="en-US" altLang="zh-CN" sz="1600" dirty="0"/>
              <a:t>(*.gif)|*.</a:t>
            </a:r>
            <a:r>
              <a:rPr lang="en-US" altLang="zh-CN" sz="1600" dirty="0" err="1"/>
              <a:t>gif|jpeg</a:t>
            </a:r>
            <a:r>
              <a:rPr lang="zh-CN" altLang="zh-CN" sz="1600" dirty="0"/>
              <a:t>文件</a:t>
            </a:r>
            <a:r>
              <a:rPr lang="en-US" altLang="zh-CN" sz="1600" dirty="0"/>
              <a:t>(*.jpg)|*.jpg"</a:t>
            </a:r>
            <a:endParaRPr lang="zh-CN" altLang="zh-CN" sz="1600" dirty="0"/>
          </a:p>
          <a:p>
            <a:r>
              <a:rPr lang="en-US" altLang="zh-CN" sz="1600" dirty="0"/>
              <a:t>    ' </a:t>
            </a:r>
            <a:r>
              <a:rPr lang="zh-CN" altLang="zh-CN" sz="1600" dirty="0"/>
              <a:t>设置对话框中当前选定筛选器的索引</a:t>
            </a:r>
          </a:p>
          <a:p>
            <a:r>
              <a:rPr lang="en-US" altLang="zh-CN" sz="1600" dirty="0"/>
              <a:t>    OpenFileDialog1.FilterIndex = 3</a:t>
            </a:r>
            <a:endParaRPr lang="zh-CN" altLang="zh-CN" sz="1600" dirty="0"/>
          </a:p>
          <a:p>
            <a:r>
              <a:rPr lang="en-US" altLang="zh-CN" sz="1600" dirty="0"/>
              <a:t>    ' </a:t>
            </a:r>
            <a:r>
              <a:rPr lang="zh-CN" altLang="zh-CN" sz="1600" dirty="0"/>
              <a:t>关闭对话框，还原当前的目录</a:t>
            </a:r>
          </a:p>
          <a:p>
            <a:r>
              <a:rPr lang="en-US" altLang="zh-CN" sz="1600" dirty="0"/>
              <a:t>    OpenFileDialog1.RestoreDirectory = True</a:t>
            </a:r>
            <a:endParaRPr lang="zh-CN" altLang="zh-CN" sz="1600" dirty="0"/>
          </a:p>
          <a:p>
            <a:r>
              <a:rPr lang="en-US" altLang="zh-CN" sz="1600" dirty="0"/>
              <a:t>    ' </a:t>
            </a:r>
            <a:r>
              <a:rPr lang="zh-CN" altLang="zh-CN" sz="1600" dirty="0"/>
              <a:t>设置对话框的标题</a:t>
            </a:r>
          </a:p>
          <a:p>
            <a:r>
              <a:rPr lang="en-US" altLang="zh-CN" sz="1600" dirty="0"/>
              <a:t>    OpenFileDialog1.Title = "</a:t>
            </a:r>
            <a:r>
              <a:rPr lang="zh-CN" altLang="zh-CN" sz="1600" dirty="0"/>
              <a:t>选择学生照片</a:t>
            </a:r>
            <a:r>
              <a:rPr lang="en-US" altLang="zh-CN" sz="1600" dirty="0"/>
              <a:t>"</a:t>
            </a:r>
            <a:endParaRPr lang="zh-CN" altLang="zh-CN" sz="1600" dirty="0"/>
          </a:p>
          <a:p>
            <a:r>
              <a:rPr lang="en-US" altLang="zh-CN" sz="1600" dirty="0"/>
              <a:t>    If OpenFileDialog1.ShowDialog() = </a:t>
            </a:r>
            <a:r>
              <a:rPr lang="en-US" altLang="zh-CN" sz="1600" dirty="0" err="1"/>
              <a:t>DialogResult.OK</a:t>
            </a:r>
            <a:r>
              <a:rPr lang="en-US" altLang="zh-CN" sz="1600" dirty="0"/>
              <a:t> Then</a:t>
            </a:r>
            <a:endParaRPr lang="zh-CN" altLang="zh-CN" sz="1600" dirty="0"/>
          </a:p>
          <a:p>
            <a:r>
              <a:rPr lang="en-US" altLang="zh-CN" sz="1600" dirty="0"/>
              <a:t>        path = OpenFileDialog1.FileName 			' </a:t>
            </a:r>
            <a:r>
              <a:rPr lang="zh-CN" altLang="zh-CN" sz="1600" dirty="0"/>
              <a:t>获取文件路径</a:t>
            </a:r>
          </a:p>
          <a:p>
            <a:r>
              <a:rPr lang="en-US" altLang="zh-CN" sz="1600" dirty="0"/>
              <a:t>    End If</a:t>
            </a:r>
            <a:endParaRPr lang="zh-CN" altLang="zh-CN" sz="1600" dirty="0"/>
          </a:p>
          <a:p>
            <a:r>
              <a:rPr lang="en-US" altLang="zh-CN" sz="1600" dirty="0"/>
              <a:t>    PictureBox1.Image = </a:t>
            </a:r>
            <a:r>
              <a:rPr lang="en-US" altLang="zh-CN" sz="1600" dirty="0" err="1"/>
              <a:t>Image.FromFile</a:t>
            </a:r>
            <a:r>
              <a:rPr lang="en-US" altLang="zh-CN" sz="1600" dirty="0"/>
              <a:t>(path) 		' </a:t>
            </a:r>
            <a:r>
              <a:rPr lang="zh-CN" altLang="zh-CN" sz="1600" dirty="0"/>
              <a:t>加载照片</a:t>
            </a:r>
          </a:p>
          <a:p>
            <a:r>
              <a:rPr lang="en-US" altLang="zh-CN" sz="1600" dirty="0"/>
              <a:t>End </a:t>
            </a:r>
            <a:r>
              <a:rPr lang="en-US" altLang="zh-CN" sz="1600" dirty="0" smtClean="0"/>
              <a:t>Sub</a:t>
            </a:r>
          </a:p>
        </p:txBody>
      </p:sp>
    </p:spTree>
    <p:extLst>
      <p:ext uri="{BB962C8B-B14F-4D97-AF65-F5344CB8AC3E}">
        <p14:creationId xmlns:p14="http://schemas.microsoft.com/office/powerpoint/2010/main" val="216159826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矩形 2"/>
          <p:cNvSpPr/>
          <p:nvPr/>
        </p:nvSpPr>
        <p:spPr>
          <a:xfrm>
            <a:off x="1283636" y="775750"/>
            <a:ext cx="4762842" cy="353943"/>
          </a:xfrm>
          <a:prstGeom prst="rect">
            <a:avLst/>
          </a:prstGeom>
        </p:spPr>
        <p:txBody>
          <a:bodyPr wrap="none">
            <a:spAutoFit/>
          </a:bodyPr>
          <a:lstStyle/>
          <a:p>
            <a:r>
              <a:rPr lang="zh-CN" altLang="zh-CN" dirty="0"/>
              <a:t>双击列表框，自动加载奖惩项，事件代码如下：</a:t>
            </a:r>
          </a:p>
        </p:txBody>
      </p:sp>
      <p:sp>
        <p:nvSpPr>
          <p:cNvPr id="4" name="TextBox 3"/>
          <p:cNvSpPr txBox="1"/>
          <p:nvPr/>
        </p:nvSpPr>
        <p:spPr>
          <a:xfrm>
            <a:off x="1283636" y="1222744"/>
            <a:ext cx="8923620" cy="3863816"/>
          </a:xfrm>
          <a:prstGeom prst="roundRect">
            <a:avLst>
              <a:gd name="adj" fmla="val 4894"/>
            </a:avLst>
          </a:prstGeom>
          <a:solidFill>
            <a:schemeClr val="accent5">
              <a:lumMod val="40000"/>
              <a:lumOff val="60000"/>
            </a:schemeClr>
          </a:solidFill>
        </p:spPr>
        <p:txBody>
          <a:bodyPr wrap="square" rtlCol="0">
            <a:spAutoFit/>
          </a:bodyPr>
          <a:lstStyle/>
          <a:p>
            <a:r>
              <a:rPr lang="en-US" altLang="zh-CN" dirty="0"/>
              <a:t>Private Sub ListBox1_DoubleClick(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ListBox1.DoubleClick</a:t>
            </a:r>
            <a:endParaRPr lang="zh-CN" altLang="zh-CN" dirty="0"/>
          </a:p>
          <a:p>
            <a:r>
              <a:rPr lang="en-US" altLang="zh-CN" dirty="0"/>
              <a:t>    ' </a:t>
            </a:r>
            <a:r>
              <a:rPr lang="zh-CN" altLang="zh-CN" dirty="0"/>
              <a:t>首先清除所有现有项</a:t>
            </a:r>
          </a:p>
          <a:p>
            <a:r>
              <a:rPr lang="en-US" altLang="zh-CN" dirty="0"/>
              <a:t>    ListBox1.Items.Clear()</a:t>
            </a:r>
            <a:endParaRPr lang="zh-CN" altLang="zh-CN" dirty="0"/>
          </a:p>
          <a:p>
            <a:r>
              <a:rPr lang="en-US" altLang="zh-CN" dirty="0"/>
              <a:t>    ' </a:t>
            </a:r>
            <a:r>
              <a:rPr lang="zh-CN" altLang="zh-CN" dirty="0"/>
              <a:t>用</a:t>
            </a:r>
            <a:r>
              <a:rPr lang="en-US" altLang="zh-CN" dirty="0"/>
              <a:t>Add</a:t>
            </a:r>
            <a:r>
              <a:rPr lang="zh-CN" altLang="zh-CN" dirty="0"/>
              <a:t>方法插入新项</a:t>
            </a:r>
          </a:p>
          <a:p>
            <a:r>
              <a:rPr lang="en-US" altLang="zh-CN" dirty="0"/>
              <a:t>    ListBox1.Items.Add("2012</a:t>
            </a:r>
            <a:r>
              <a:rPr lang="zh-CN" altLang="zh-CN" dirty="0"/>
              <a:t>年度校优秀团员</a:t>
            </a:r>
            <a:r>
              <a:rPr lang="en-US" altLang="zh-CN" dirty="0"/>
              <a:t>")</a:t>
            </a:r>
            <a:endParaRPr lang="zh-CN" altLang="zh-CN" dirty="0"/>
          </a:p>
          <a:p>
            <a:r>
              <a:rPr lang="en-US" altLang="zh-CN" dirty="0"/>
              <a:t>    ListBox1.Items.Add("2012</a:t>
            </a:r>
            <a:r>
              <a:rPr lang="zh-CN" altLang="zh-CN" dirty="0"/>
              <a:t>年度一等奖学金</a:t>
            </a:r>
            <a:r>
              <a:rPr lang="en-US" altLang="zh-CN" dirty="0"/>
              <a:t>")</a:t>
            </a:r>
            <a:endParaRPr lang="zh-CN" altLang="zh-CN" dirty="0"/>
          </a:p>
          <a:p>
            <a:r>
              <a:rPr lang="en-US" altLang="zh-CN" dirty="0"/>
              <a:t>    ' </a:t>
            </a:r>
            <a:r>
              <a:rPr lang="zh-CN" altLang="zh-CN" dirty="0"/>
              <a:t>用</a:t>
            </a:r>
            <a:r>
              <a:rPr lang="en-US" altLang="zh-CN" dirty="0"/>
              <a:t>Insert</a:t>
            </a:r>
            <a:r>
              <a:rPr lang="zh-CN" altLang="zh-CN" dirty="0"/>
              <a:t>方法插入新项</a:t>
            </a:r>
          </a:p>
          <a:p>
            <a:r>
              <a:rPr lang="en-US" altLang="zh-CN" dirty="0"/>
              <a:t>    ListBox1.Items.Insert(2, "2012</a:t>
            </a:r>
            <a:r>
              <a:rPr lang="zh-CN" altLang="zh-CN" dirty="0"/>
              <a:t>年度校运动会</a:t>
            </a:r>
            <a:r>
              <a:rPr lang="en-US" altLang="zh-CN" dirty="0"/>
              <a:t>1000</a:t>
            </a:r>
            <a:r>
              <a:rPr lang="zh-CN" altLang="zh-CN" dirty="0"/>
              <a:t>米游泳冠军</a:t>
            </a:r>
            <a:r>
              <a:rPr lang="en-US" altLang="zh-CN" dirty="0"/>
              <a:t>")</a:t>
            </a:r>
            <a:endParaRPr lang="zh-CN" altLang="zh-CN" dirty="0"/>
          </a:p>
          <a:p>
            <a:r>
              <a:rPr lang="en-US" altLang="zh-CN" dirty="0"/>
              <a:t>    ' </a:t>
            </a:r>
            <a:r>
              <a:rPr lang="zh-CN" altLang="zh-CN" dirty="0"/>
              <a:t>使第二项选中</a:t>
            </a:r>
          </a:p>
          <a:p>
            <a:r>
              <a:rPr lang="en-US" altLang="zh-CN" dirty="0"/>
              <a:t>    ListBox1.SelectedIndex = 1</a:t>
            </a:r>
            <a:endParaRPr lang="zh-CN" altLang="zh-CN" dirty="0"/>
          </a:p>
          <a:p>
            <a:r>
              <a:rPr lang="en-US" altLang="zh-CN" dirty="0"/>
              <a:t>    ' </a:t>
            </a:r>
            <a:r>
              <a:rPr lang="zh-CN" altLang="zh-CN" dirty="0"/>
              <a:t>获得添加的记录数</a:t>
            </a:r>
          </a:p>
          <a:p>
            <a:r>
              <a:rPr lang="en-US" altLang="zh-CN" dirty="0"/>
              <a:t>    </a:t>
            </a:r>
            <a:r>
              <a:rPr lang="en-US" altLang="zh-CN" dirty="0" err="1"/>
              <a:t>MsgBox</a:t>
            </a:r>
            <a:r>
              <a:rPr lang="en-US" altLang="zh-CN" dirty="0"/>
              <a:t>("</a:t>
            </a:r>
            <a:r>
              <a:rPr lang="zh-CN" altLang="zh-CN" dirty="0"/>
              <a:t>已添加奖惩记录</a:t>
            </a:r>
            <a:r>
              <a:rPr lang="en-US" altLang="zh-CN" dirty="0"/>
              <a:t>" + ListBox1.Items.Count.ToString() + "</a:t>
            </a:r>
            <a:r>
              <a:rPr lang="zh-CN" altLang="zh-CN" dirty="0"/>
              <a:t>条</a:t>
            </a:r>
            <a:r>
              <a:rPr lang="en-US" altLang="zh-CN" dirty="0"/>
              <a:t>", , "</a:t>
            </a:r>
            <a:r>
              <a:rPr lang="zh-CN" altLang="zh-CN" dirty="0"/>
              <a:t>提示</a:t>
            </a:r>
            <a:r>
              <a:rPr lang="en-US" altLang="zh-CN" dirty="0"/>
              <a:t>")</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56401306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矩形 2"/>
          <p:cNvSpPr/>
          <p:nvPr/>
        </p:nvSpPr>
        <p:spPr>
          <a:xfrm>
            <a:off x="1173310" y="761904"/>
            <a:ext cx="7853731" cy="353943"/>
          </a:xfrm>
          <a:prstGeom prst="rect">
            <a:avLst/>
          </a:prstGeom>
        </p:spPr>
        <p:txBody>
          <a:bodyPr wrap="square">
            <a:spAutoFit/>
          </a:bodyPr>
          <a:lstStyle/>
          <a:p>
            <a:r>
              <a:rPr lang="zh-CN" altLang="zh-CN" dirty="0"/>
              <a:t>表单窗口底部的进度条和计时器实时地显示当前系统时间，其实现代码如下：</a:t>
            </a:r>
          </a:p>
        </p:txBody>
      </p:sp>
      <p:sp>
        <p:nvSpPr>
          <p:cNvPr id="4" name="TextBox 3"/>
          <p:cNvSpPr txBox="1"/>
          <p:nvPr/>
        </p:nvSpPr>
        <p:spPr>
          <a:xfrm>
            <a:off x="1275907" y="1115847"/>
            <a:ext cx="8920716" cy="2787015"/>
          </a:xfrm>
          <a:prstGeom prst="roundRect">
            <a:avLst>
              <a:gd name="adj" fmla="val 5667"/>
            </a:avLst>
          </a:prstGeom>
          <a:solidFill>
            <a:schemeClr val="accent5">
              <a:lumMod val="40000"/>
              <a:lumOff val="60000"/>
            </a:schemeClr>
          </a:solidFill>
        </p:spPr>
        <p:txBody>
          <a:bodyPr wrap="square" rtlCol="0">
            <a:spAutoFit/>
          </a:bodyPr>
          <a:lstStyle/>
          <a:p>
            <a:r>
              <a:rPr lang="en-US" altLang="zh-CN" dirty="0"/>
              <a:t>Private Sub Timer1_Tick(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Timer1.Tick</a:t>
            </a:r>
            <a:endParaRPr lang="zh-CN" altLang="zh-CN" dirty="0"/>
          </a:p>
          <a:p>
            <a:r>
              <a:rPr lang="en-US" altLang="zh-CN" dirty="0"/>
              <a:t>    </a:t>
            </a:r>
            <a:r>
              <a:rPr lang="en-US" altLang="zh-CN" dirty="0" err="1"/>
              <a:t>ToolStripStatusLabelNowTime.Text</a:t>
            </a:r>
            <a:r>
              <a:rPr lang="en-US" altLang="zh-CN" dirty="0"/>
              <a:t> = </a:t>
            </a:r>
            <a:r>
              <a:rPr lang="en-US" altLang="zh-CN" dirty="0" err="1"/>
              <a:t>String.Format</a:t>
            </a:r>
            <a:r>
              <a:rPr lang="en-US" altLang="zh-CN" dirty="0"/>
              <a:t>("</a:t>
            </a:r>
            <a:r>
              <a:rPr lang="zh-CN" altLang="zh-CN" dirty="0"/>
              <a:t>现在时间</a:t>
            </a:r>
            <a:r>
              <a:rPr lang="en-US" altLang="zh-CN" dirty="0"/>
              <a:t>: {0}",</a:t>
            </a:r>
            <a:endParaRPr lang="zh-CN" altLang="zh-CN" dirty="0"/>
          </a:p>
          <a:p>
            <a:r>
              <a:rPr lang="en-US" altLang="zh-CN" dirty="0"/>
              <a:t>												</a:t>
            </a:r>
            <a:r>
              <a:rPr lang="en-US" altLang="zh-CN" dirty="0" err="1"/>
              <a:t>DateTime.Now.ToLongTimeString</a:t>
            </a:r>
            <a:r>
              <a:rPr lang="en-US" altLang="zh-CN" dirty="0"/>
              <a:t>())</a:t>
            </a:r>
            <a:endParaRPr lang="zh-CN" altLang="zh-CN" dirty="0"/>
          </a:p>
          <a:p>
            <a:r>
              <a:rPr lang="en-US" altLang="zh-CN" dirty="0"/>
              <a:t>    ToolStripProgressBar1.PerformStep()</a:t>
            </a:r>
            <a:endParaRPr lang="zh-CN" altLang="zh-CN" dirty="0"/>
          </a:p>
          <a:p>
            <a:r>
              <a:rPr lang="en-US" altLang="zh-CN" dirty="0"/>
              <a:t>    If ToolStripProgressBar1.Value = ToolStripProgressBar1.Maximum Then</a:t>
            </a:r>
            <a:endParaRPr lang="zh-CN" altLang="zh-CN" dirty="0"/>
          </a:p>
          <a:p>
            <a:r>
              <a:rPr lang="en-US" altLang="zh-CN" dirty="0"/>
              <a:t>        ToolStripProgressBar1.Value = ToolStripProgressBar1.Minimum</a:t>
            </a:r>
            <a:endParaRPr lang="zh-CN" altLang="zh-CN" dirty="0"/>
          </a:p>
          <a:p>
            <a:r>
              <a:rPr lang="en-US" altLang="zh-CN" dirty="0"/>
              <a:t>    End If</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422398996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矩形 2"/>
          <p:cNvSpPr/>
          <p:nvPr/>
        </p:nvSpPr>
        <p:spPr>
          <a:xfrm>
            <a:off x="1009267" y="775751"/>
            <a:ext cx="4931158" cy="353943"/>
          </a:xfrm>
          <a:prstGeom prst="rect">
            <a:avLst/>
          </a:prstGeom>
        </p:spPr>
        <p:txBody>
          <a:bodyPr wrap="none">
            <a:spAutoFit/>
          </a:bodyPr>
          <a:lstStyle/>
          <a:p>
            <a:r>
              <a:rPr lang="zh-CN" altLang="zh-CN" dirty="0"/>
              <a:t>一个典型的填写好的学生信息表单如图</a:t>
            </a:r>
            <a:r>
              <a:rPr lang="en-US" altLang="zh-CN" dirty="0"/>
              <a:t>4.43</a:t>
            </a:r>
            <a:r>
              <a:rPr lang="zh-CN" altLang="zh-CN" dirty="0"/>
              <a:t>所示。</a:t>
            </a:r>
          </a:p>
        </p:txBody>
      </p:sp>
      <p:pic>
        <p:nvPicPr>
          <p:cNvPr id="76802" name="Picture 2" descr="4t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2788" y="1242940"/>
            <a:ext cx="4306961" cy="4800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88282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TextBox 2"/>
          <p:cNvSpPr txBox="1"/>
          <p:nvPr/>
        </p:nvSpPr>
        <p:spPr>
          <a:xfrm>
            <a:off x="861237" y="776177"/>
            <a:ext cx="9558670" cy="615553"/>
          </a:xfrm>
          <a:prstGeom prst="rect">
            <a:avLst/>
          </a:prstGeom>
          <a:noFill/>
        </p:spPr>
        <p:txBody>
          <a:bodyPr wrap="square" rtlCol="0">
            <a:spAutoFit/>
          </a:bodyPr>
          <a:lstStyle/>
          <a:p>
            <a:pPr indent="446088"/>
            <a:r>
              <a:rPr lang="zh-CN" altLang="zh-CN" dirty="0"/>
              <a:t>（</a:t>
            </a:r>
            <a:r>
              <a:rPr lang="en-US" altLang="zh-CN" dirty="0"/>
              <a:t>4</a:t>
            </a:r>
            <a:r>
              <a:rPr lang="zh-CN" altLang="zh-CN" dirty="0"/>
              <a:t>）“预览”窗口。单击“提交”按钮后，系统在“预览”窗口显示学生信息，如图</a:t>
            </a:r>
            <a:r>
              <a:rPr lang="en-US" altLang="zh-CN" dirty="0"/>
              <a:t>4.44</a:t>
            </a:r>
            <a:r>
              <a:rPr lang="zh-CN" altLang="zh-CN" dirty="0"/>
              <a:t>所示，“预览”窗口界面由</a:t>
            </a:r>
            <a:r>
              <a:rPr lang="en-US" altLang="zh-CN" dirty="0"/>
              <a:t>1</a:t>
            </a:r>
            <a:r>
              <a:rPr lang="zh-CN" altLang="zh-CN" dirty="0"/>
              <a:t>个图片框、</a:t>
            </a:r>
            <a:r>
              <a:rPr lang="en-US" altLang="zh-CN" dirty="0"/>
              <a:t>1</a:t>
            </a:r>
            <a:r>
              <a:rPr lang="zh-CN" altLang="zh-CN" dirty="0"/>
              <a:t>个文本显示区和</a:t>
            </a:r>
            <a:r>
              <a:rPr lang="en-US" altLang="zh-CN" dirty="0"/>
              <a:t>1</a:t>
            </a:r>
            <a:r>
              <a:rPr lang="zh-CN" altLang="zh-CN" dirty="0"/>
              <a:t>个“返回”按钮组成</a:t>
            </a:r>
            <a:r>
              <a:rPr lang="zh-CN" altLang="zh-CN" dirty="0" smtClean="0"/>
              <a:t>。</a:t>
            </a:r>
            <a:endParaRPr lang="zh-CN" altLang="zh-CN" dirty="0"/>
          </a:p>
        </p:txBody>
      </p:sp>
      <p:pic>
        <p:nvPicPr>
          <p:cNvPr id="77826" name="Picture 2" descr="4t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3037" y="1391730"/>
            <a:ext cx="4240508" cy="42196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7386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TextBox 2"/>
          <p:cNvSpPr txBox="1"/>
          <p:nvPr/>
        </p:nvSpPr>
        <p:spPr>
          <a:xfrm>
            <a:off x="776177" y="786809"/>
            <a:ext cx="9537404" cy="615553"/>
          </a:xfrm>
          <a:prstGeom prst="rect">
            <a:avLst/>
          </a:prstGeom>
          <a:noFill/>
        </p:spPr>
        <p:txBody>
          <a:bodyPr wrap="square" rtlCol="0">
            <a:spAutoFit/>
          </a:bodyPr>
          <a:lstStyle/>
          <a:p>
            <a:pPr indent="446088"/>
            <a:r>
              <a:rPr lang="zh-CN" altLang="zh-CN" dirty="0"/>
              <a:t>在“预览”窗口加载（</a:t>
            </a:r>
            <a:r>
              <a:rPr lang="en-US" altLang="zh-CN" dirty="0"/>
              <a:t>Load</a:t>
            </a:r>
            <a:r>
              <a:rPr lang="zh-CN" altLang="zh-CN" dirty="0"/>
              <a:t>）事件的过程中，图片框通过</a:t>
            </a:r>
            <a:r>
              <a:rPr lang="en-US" altLang="zh-CN" dirty="0"/>
              <a:t>path</a:t>
            </a:r>
            <a:r>
              <a:rPr lang="zh-CN" altLang="zh-CN" dirty="0"/>
              <a:t>全局变量定位并载入学生照片，高级文本控件</a:t>
            </a:r>
            <a:r>
              <a:rPr lang="en-US" altLang="zh-CN" dirty="0" err="1"/>
              <a:t>rtbxStudentInfo</a:t>
            </a:r>
            <a:r>
              <a:rPr lang="zh-CN" altLang="zh-CN" dirty="0"/>
              <a:t>则通过</a:t>
            </a:r>
            <a:r>
              <a:rPr lang="en-US" altLang="zh-CN" dirty="0"/>
              <a:t>info</a:t>
            </a:r>
            <a:r>
              <a:rPr lang="zh-CN" altLang="zh-CN" dirty="0"/>
              <a:t>变量获取要呈现的文字内容</a:t>
            </a:r>
            <a:r>
              <a:rPr lang="zh-CN" altLang="zh-CN" dirty="0" smtClean="0"/>
              <a:t>：</a:t>
            </a:r>
            <a:endParaRPr lang="zh-CN" altLang="zh-CN" dirty="0"/>
          </a:p>
        </p:txBody>
      </p:sp>
      <p:sp>
        <p:nvSpPr>
          <p:cNvPr id="4" name="TextBox 3"/>
          <p:cNvSpPr txBox="1"/>
          <p:nvPr/>
        </p:nvSpPr>
        <p:spPr>
          <a:xfrm>
            <a:off x="1350335" y="1463164"/>
            <a:ext cx="8240232" cy="1549360"/>
          </a:xfrm>
          <a:prstGeom prst="roundRect">
            <a:avLst>
              <a:gd name="adj" fmla="val 12550"/>
            </a:avLst>
          </a:prstGeom>
          <a:solidFill>
            <a:schemeClr val="accent5">
              <a:lumMod val="40000"/>
              <a:lumOff val="60000"/>
            </a:schemeClr>
          </a:solidFill>
        </p:spPr>
        <p:txBody>
          <a:bodyPr wrap="square" rtlCol="0">
            <a:spAutoFit/>
          </a:bodyPr>
          <a:lstStyle/>
          <a:p>
            <a:r>
              <a:rPr lang="en-US" altLang="zh-CN" dirty="0"/>
              <a:t>Private Sub </a:t>
            </a:r>
            <a:r>
              <a:rPr lang="en-US" altLang="zh-CN" dirty="0" err="1"/>
              <a:t>Browser_Load</a:t>
            </a:r>
            <a:r>
              <a:rPr lang="en-US" altLang="zh-CN" dirty="0"/>
              <a:t>(</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err="1"/>
              <a:t>MyBase.Load</a:t>
            </a:r>
            <a:endParaRPr lang="zh-CN" altLang="zh-CN" dirty="0"/>
          </a:p>
          <a:p>
            <a:r>
              <a:rPr lang="en-US" altLang="zh-CN" dirty="0"/>
              <a:t>    PictureBox1.Image = </a:t>
            </a:r>
            <a:r>
              <a:rPr lang="en-US" altLang="zh-CN" dirty="0" err="1"/>
              <a:t>Image.FromFile</a:t>
            </a:r>
            <a:r>
              <a:rPr lang="en-US" altLang="zh-CN" dirty="0"/>
              <a:t>(path)</a:t>
            </a:r>
            <a:endParaRPr lang="zh-CN" altLang="zh-CN" dirty="0"/>
          </a:p>
          <a:p>
            <a:r>
              <a:rPr lang="en-US" altLang="zh-CN" dirty="0"/>
              <a:t>    </a:t>
            </a:r>
            <a:r>
              <a:rPr lang="en-US" altLang="zh-CN" dirty="0" err="1"/>
              <a:t>rtbxStudentInfo.Text</a:t>
            </a:r>
            <a:r>
              <a:rPr lang="en-US" altLang="zh-CN" dirty="0"/>
              <a:t> = info</a:t>
            </a:r>
            <a:endParaRPr lang="zh-CN" altLang="zh-CN" dirty="0"/>
          </a:p>
          <a:p>
            <a:r>
              <a:rPr lang="en-US" altLang="zh-CN" dirty="0"/>
              <a:t>End </a:t>
            </a:r>
            <a:r>
              <a:rPr lang="en-US" altLang="zh-CN" dirty="0" smtClean="0"/>
              <a:t>Sub</a:t>
            </a:r>
            <a:endParaRPr lang="zh-CN" altLang="zh-CN" dirty="0"/>
          </a:p>
        </p:txBody>
      </p:sp>
      <p:sp>
        <p:nvSpPr>
          <p:cNvPr id="5" name="矩形 4"/>
          <p:cNvSpPr/>
          <p:nvPr/>
        </p:nvSpPr>
        <p:spPr>
          <a:xfrm>
            <a:off x="1143882" y="3012524"/>
            <a:ext cx="2533066" cy="353943"/>
          </a:xfrm>
          <a:prstGeom prst="rect">
            <a:avLst/>
          </a:prstGeom>
        </p:spPr>
        <p:txBody>
          <a:bodyPr wrap="none">
            <a:spAutoFit/>
          </a:bodyPr>
          <a:lstStyle/>
          <a:p>
            <a:r>
              <a:rPr lang="zh-CN" altLang="zh-CN" dirty="0"/>
              <a:t>预览效果如图</a:t>
            </a:r>
            <a:r>
              <a:rPr lang="en-US" altLang="zh-CN" dirty="0"/>
              <a:t>4.45</a:t>
            </a:r>
            <a:r>
              <a:rPr lang="zh-CN" altLang="zh-CN" dirty="0"/>
              <a:t>所示。</a:t>
            </a:r>
          </a:p>
        </p:txBody>
      </p:sp>
      <p:pic>
        <p:nvPicPr>
          <p:cNvPr id="78850" name="Picture 2" descr="4t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5993" y="3217339"/>
            <a:ext cx="2982249" cy="29800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83573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矩形 2"/>
          <p:cNvSpPr/>
          <p:nvPr/>
        </p:nvSpPr>
        <p:spPr>
          <a:xfrm>
            <a:off x="1432411" y="850178"/>
            <a:ext cx="5634876" cy="353943"/>
          </a:xfrm>
          <a:prstGeom prst="rect">
            <a:avLst/>
          </a:prstGeom>
        </p:spPr>
        <p:txBody>
          <a:bodyPr wrap="none">
            <a:spAutoFit/>
          </a:bodyPr>
          <a:lstStyle/>
          <a:p>
            <a:r>
              <a:rPr lang="zh-CN" altLang="zh-CN" dirty="0"/>
              <a:t>用户可单击“返回”按钮回到表单界面，事件代码如下：</a:t>
            </a:r>
          </a:p>
        </p:txBody>
      </p:sp>
      <p:sp>
        <p:nvSpPr>
          <p:cNvPr id="4" name="TextBox 3"/>
          <p:cNvSpPr txBox="1"/>
          <p:nvPr/>
        </p:nvSpPr>
        <p:spPr>
          <a:xfrm>
            <a:off x="1450502" y="1204121"/>
            <a:ext cx="8718698" cy="1549360"/>
          </a:xfrm>
          <a:prstGeom prst="roundRect">
            <a:avLst>
              <a:gd name="adj" fmla="val 11863"/>
            </a:avLst>
          </a:prstGeom>
          <a:solidFill>
            <a:schemeClr val="accent5">
              <a:lumMod val="40000"/>
              <a:lumOff val="60000"/>
            </a:schemeClr>
          </a:solidFill>
        </p:spPr>
        <p:txBody>
          <a:bodyPr wrap="square" rtlCol="0">
            <a:spAutoFit/>
          </a:bodyPr>
          <a:lstStyle/>
          <a:p>
            <a:r>
              <a:rPr lang="en-US" altLang="zh-CN" dirty="0"/>
              <a:t>Private Sub </a:t>
            </a:r>
            <a:r>
              <a:rPr lang="en-US" altLang="zh-CN" dirty="0" err="1"/>
              <a:t>myReturnBtn_Click</a:t>
            </a:r>
            <a:r>
              <a:rPr lang="en-US" altLang="zh-CN" dirty="0"/>
              <a:t>(</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err="1"/>
              <a:t>myReturnBtn.Click</a:t>
            </a:r>
            <a:endParaRPr lang="zh-CN" altLang="zh-CN" dirty="0"/>
          </a:p>
          <a:p>
            <a:r>
              <a:rPr lang="en-US" altLang="zh-CN" dirty="0"/>
              <a:t>    </a:t>
            </a:r>
            <a:r>
              <a:rPr lang="en-US" altLang="zh-CN" dirty="0" err="1"/>
              <a:t>UpdateForm.Show</a:t>
            </a:r>
            <a:r>
              <a:rPr lang="en-US" altLang="zh-CN" dirty="0"/>
              <a:t>()</a:t>
            </a:r>
            <a:endParaRPr lang="zh-CN" altLang="zh-CN" dirty="0"/>
          </a:p>
          <a:p>
            <a:r>
              <a:rPr lang="en-US" altLang="zh-CN" dirty="0"/>
              <a:t>    </a:t>
            </a:r>
            <a:r>
              <a:rPr lang="en-US" altLang="zh-CN" dirty="0" err="1"/>
              <a:t>Me.Close</a:t>
            </a:r>
            <a:r>
              <a:rPr lang="en-US" altLang="zh-CN" dirty="0"/>
              <a:t>()</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30692390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674552"/>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92" tIns="59896" rIns="119792" bIns="59896" rtlCol="0" anchor="ctr"/>
          <a:lstStyle/>
          <a:p>
            <a:pPr algn="ctr"/>
            <a:endParaRPr lang="zh-CN" altLang="en-US"/>
          </a:p>
        </p:txBody>
      </p:sp>
      <p:sp>
        <p:nvSpPr>
          <p:cNvPr id="22" name="矩形 21"/>
          <p:cNvSpPr/>
          <p:nvPr/>
        </p:nvSpPr>
        <p:spPr>
          <a:xfrm>
            <a:off x="1403654" y="2962822"/>
            <a:ext cx="9075358" cy="978770"/>
          </a:xfrm>
          <a:prstGeom prst="rect">
            <a:avLst/>
          </a:prstGeom>
          <a:effectLst>
            <a:outerShdw blurRad="63500" dir="1260000" sx="102000" sy="102000" algn="ctr" rotWithShape="0">
              <a:prstClr val="black">
                <a:alpha val="40000"/>
              </a:prstClr>
            </a:outerShdw>
          </a:effectLst>
        </p:spPr>
        <p:txBody>
          <a:bodyPr wrap="square" lIns="60645" tIns="30323" rIns="60645" bIns="30323">
            <a:spAutoFit/>
          </a:bodyPr>
          <a:lstStyle/>
          <a:p>
            <a:pPr algn="ctr"/>
            <a:r>
              <a:rPr lang="zh-CN" altLang="en-US" sz="5800" b="1" dirty="0">
                <a:solidFill>
                  <a:schemeClr val="bg1"/>
                </a:solidFill>
                <a:effectLst>
                  <a:outerShdw blurRad="63500" sx="102000" sy="102000" algn="ctr" rotWithShape="0">
                    <a:prstClr val="black">
                      <a:alpha val="40000"/>
                    </a:prstClr>
                  </a:outerShdw>
                </a:effectLst>
                <a:latin typeface="黑体" panose="02010609060101010101" pitchFamily="49" charset="-122"/>
                <a:ea typeface="黑体" panose="02010609060101010101" pitchFamily="49" charset="-122"/>
              </a:rPr>
              <a:t>演示完毕，感谢您的聆听</a:t>
            </a:r>
          </a:p>
        </p:txBody>
      </p:sp>
    </p:spTree>
    <p:extLst>
      <p:ext uri="{BB962C8B-B14F-4D97-AF65-F5344CB8AC3E}">
        <p14:creationId xmlns:p14="http://schemas.microsoft.com/office/powerpoint/2010/main" val="3260538810"/>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750"/>
                            </p:stCondLst>
                            <p:childTnLst>
                              <p:par>
                                <p:cTn id="9" presetID="52" presetClass="entr" presetSubtype="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Scale>
                                      <p:cBhvr>
                                        <p:cTn id="11"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22"/>
                                        </p:tgtEl>
                                        <p:attrNameLst>
                                          <p:attrName>ppt_x</p:attrName>
                                          <p:attrName>ppt_y</p:attrName>
                                        </p:attrNameLst>
                                      </p:cBhvr>
                                    </p:animMotion>
                                    <p:animEffect transition="in" filter="fade">
                                      <p:cBhvr>
                                        <p:cTn id="1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链</a:t>
            </a:r>
            <a:r>
              <a:rPr lang="en-US" altLang="zh-CN" dirty="0" smtClean="0"/>
              <a:t> </a:t>
            </a:r>
            <a:r>
              <a:rPr lang="zh-CN" altLang="zh-CN" dirty="0" smtClean="0"/>
              <a:t>接</a:t>
            </a:r>
            <a:r>
              <a:rPr lang="en-US" altLang="zh-CN" dirty="0" smtClean="0"/>
              <a:t> </a:t>
            </a:r>
            <a:r>
              <a:rPr lang="zh-CN" altLang="zh-CN" dirty="0" smtClean="0"/>
              <a:t>标</a:t>
            </a:r>
            <a:r>
              <a:rPr lang="en-US" altLang="zh-CN" dirty="0" smtClean="0"/>
              <a:t> </a:t>
            </a:r>
            <a:r>
              <a:rPr lang="zh-CN" altLang="zh-CN" dirty="0" smtClean="0"/>
              <a:t>签</a:t>
            </a:r>
            <a:endParaRPr lang="zh-CN" altLang="en-US" dirty="0"/>
          </a:p>
        </p:txBody>
      </p:sp>
      <p:sp>
        <p:nvSpPr>
          <p:cNvPr id="3" name="TextBox 2"/>
          <p:cNvSpPr txBox="1"/>
          <p:nvPr/>
        </p:nvSpPr>
        <p:spPr>
          <a:xfrm>
            <a:off x="999460" y="808074"/>
            <a:ext cx="9335387" cy="1138773"/>
          </a:xfrm>
          <a:prstGeom prst="rect">
            <a:avLst/>
          </a:prstGeom>
          <a:noFill/>
        </p:spPr>
        <p:txBody>
          <a:bodyPr wrap="square" rtlCol="0">
            <a:spAutoFit/>
          </a:bodyPr>
          <a:lstStyle/>
          <a:p>
            <a:pPr indent="446088"/>
            <a:r>
              <a:rPr lang="zh-CN" altLang="zh-CN" dirty="0"/>
              <a:t>【例</a:t>
            </a:r>
            <a:r>
              <a:rPr lang="en-US" altLang="zh-CN" dirty="0"/>
              <a:t>4.2</a:t>
            </a:r>
            <a:r>
              <a:rPr lang="zh-CN" altLang="zh-CN" dirty="0"/>
              <a:t>】 设计一个链接标签，链接到南京师范大学主页。要求：访问过后的链接文字颜色会改变，并且记录访问的次数，重复访问</a:t>
            </a:r>
            <a:r>
              <a:rPr lang="en-US" altLang="zh-CN" dirty="0"/>
              <a:t>5</a:t>
            </a:r>
            <a:r>
              <a:rPr lang="zh-CN" altLang="zh-CN" dirty="0"/>
              <a:t>次后，该链接变为失效不再可用。</a:t>
            </a:r>
          </a:p>
          <a:p>
            <a:pPr indent="446088"/>
            <a:r>
              <a:rPr lang="zh-CN" altLang="zh-CN" dirty="0"/>
              <a:t>（</a:t>
            </a:r>
            <a:r>
              <a:rPr lang="en-US" altLang="zh-CN" dirty="0"/>
              <a:t>1</a:t>
            </a:r>
            <a:r>
              <a:rPr lang="zh-CN" altLang="zh-CN" dirty="0"/>
              <a:t>）界面设计。新建</a:t>
            </a:r>
            <a:r>
              <a:rPr lang="en-US" altLang="zh-CN" dirty="0"/>
              <a:t>VB.NET</a:t>
            </a:r>
            <a:r>
              <a:rPr lang="zh-CN" altLang="zh-CN" dirty="0"/>
              <a:t>工程，在窗体中放置一个</a:t>
            </a:r>
            <a:r>
              <a:rPr lang="en-US" altLang="zh-CN" dirty="0" err="1"/>
              <a:t>LinkLabel</a:t>
            </a:r>
            <a:r>
              <a:rPr lang="zh-CN" altLang="zh-CN" dirty="0"/>
              <a:t>控件和一个普通标签</a:t>
            </a:r>
            <a:r>
              <a:rPr lang="en-US" altLang="zh-CN" dirty="0"/>
              <a:t>Label</a:t>
            </a:r>
            <a:r>
              <a:rPr lang="zh-CN" altLang="zh-CN" dirty="0"/>
              <a:t>。设置</a:t>
            </a:r>
            <a:r>
              <a:rPr lang="en-US" altLang="zh-CN" dirty="0" err="1"/>
              <a:t>LinkLabel</a:t>
            </a:r>
            <a:r>
              <a:rPr lang="zh-CN" altLang="zh-CN" dirty="0"/>
              <a:t>属性（见表</a:t>
            </a:r>
            <a:r>
              <a:rPr lang="en-US" altLang="zh-CN" dirty="0"/>
              <a:t>4.4</a:t>
            </a:r>
            <a:r>
              <a:rPr lang="zh-CN" altLang="zh-CN" dirty="0"/>
              <a:t>）</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021495786"/>
              </p:ext>
            </p:extLst>
          </p:nvPr>
        </p:nvGraphicFramePr>
        <p:xfrm>
          <a:off x="2693551" y="2040599"/>
          <a:ext cx="6344123" cy="2829112"/>
        </p:xfrm>
        <a:graphic>
          <a:graphicData uri="http://schemas.openxmlformats.org/drawingml/2006/table">
            <a:tbl>
              <a:tblPr firstRow="1" firstCol="1" bandRow="1"/>
              <a:tblGrid>
                <a:gridCol w="2831911"/>
                <a:gridCol w="3512212"/>
              </a:tblGrid>
              <a:tr h="353639">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53639">
                <a:tc>
                  <a:txBody>
                    <a:bodyPr/>
                    <a:lstStyle/>
                    <a:p>
                      <a:pPr algn="l">
                        <a:lnSpc>
                          <a:spcPts val="1560"/>
                        </a:lnSpc>
                        <a:spcAft>
                          <a:spcPts val="0"/>
                        </a:spcAft>
                        <a:tabLst>
                          <a:tab pos="5328920" algn="r"/>
                        </a:tabLst>
                      </a:pPr>
                      <a:r>
                        <a:rPr lang="en-US" sz="1400" kern="1050">
                          <a:effectLst/>
                          <a:latin typeface="Times New Roman"/>
                          <a:ea typeface="宋体"/>
                        </a:rPr>
                        <a:t>ActiveLinkColor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Fuchsia</a:t>
                      </a:r>
                      <a:r>
                        <a:rPr lang="zh-CN" sz="1400" kern="1050">
                          <a:effectLst/>
                          <a:latin typeface="Times New Roman"/>
                          <a:ea typeface="宋体"/>
                        </a:rPr>
                        <a:t>（桃红色）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9">
                <a:tc>
                  <a:txBody>
                    <a:bodyPr/>
                    <a:lstStyle/>
                    <a:p>
                      <a:pPr algn="l">
                        <a:lnSpc>
                          <a:spcPts val="1560"/>
                        </a:lnSpc>
                        <a:spcAft>
                          <a:spcPts val="0"/>
                        </a:spcAft>
                        <a:tabLst>
                          <a:tab pos="5328920" algn="r"/>
                        </a:tabLst>
                      </a:pPr>
                      <a:r>
                        <a:rPr lang="en-US" sz="1400" kern="1050">
                          <a:effectLst/>
                          <a:latin typeface="Times New Roman"/>
                          <a:ea typeface="宋体"/>
                        </a:rPr>
                        <a:t>Font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宋体，常规，五号</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9">
                <a:tc>
                  <a:txBody>
                    <a:bodyPr/>
                    <a:lstStyle/>
                    <a:p>
                      <a:pPr algn="l">
                        <a:lnSpc>
                          <a:spcPts val="1560"/>
                        </a:lnSpc>
                        <a:spcAft>
                          <a:spcPts val="0"/>
                        </a:spcAft>
                        <a:tabLst>
                          <a:tab pos="5328920" algn="r"/>
                        </a:tabLst>
                      </a:pPr>
                      <a:r>
                        <a:rPr lang="en-US" sz="1400" kern="1050">
                          <a:effectLst/>
                          <a:latin typeface="Times New Roman"/>
                          <a:ea typeface="宋体"/>
                        </a:rPr>
                        <a:t>LinkArea</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2, 6</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9">
                <a:tc>
                  <a:txBody>
                    <a:bodyPr/>
                    <a:lstStyle/>
                    <a:p>
                      <a:pPr algn="l">
                        <a:lnSpc>
                          <a:spcPts val="1560"/>
                        </a:lnSpc>
                        <a:spcAft>
                          <a:spcPts val="0"/>
                        </a:spcAft>
                        <a:tabLst>
                          <a:tab pos="5328920" algn="r"/>
                        </a:tabLst>
                      </a:pPr>
                      <a:r>
                        <a:rPr lang="en-US" sz="1400" kern="1050">
                          <a:effectLst/>
                          <a:latin typeface="Times New Roman"/>
                          <a:ea typeface="宋体"/>
                        </a:rPr>
                        <a:t>LinkColor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0, 0, 255</a:t>
                      </a:r>
                      <a:r>
                        <a:rPr lang="zh-CN" sz="1400" kern="1050">
                          <a:effectLst/>
                          <a:latin typeface="Times New Roman"/>
                          <a:ea typeface="宋体"/>
                        </a:rPr>
                        <a:t>（默认蓝色）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9">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访问南京师范大学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9">
                <a:tc>
                  <a:txBody>
                    <a:bodyPr/>
                    <a:lstStyle/>
                    <a:p>
                      <a:pPr algn="l">
                        <a:lnSpc>
                          <a:spcPts val="1560"/>
                        </a:lnSpc>
                        <a:spcAft>
                          <a:spcPts val="0"/>
                        </a:spcAft>
                        <a:tabLst>
                          <a:tab pos="5328920" algn="r"/>
                        </a:tabLst>
                      </a:pPr>
                      <a:r>
                        <a:rPr lang="en-US" sz="1400" kern="1050">
                          <a:effectLst/>
                          <a:latin typeface="Times New Roman"/>
                          <a:ea typeface="宋体"/>
                        </a:rPr>
                        <a:t>TextAlign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MiddleCenter</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9">
                <a:tc>
                  <a:txBody>
                    <a:bodyPr/>
                    <a:lstStyle/>
                    <a:p>
                      <a:pPr algn="l">
                        <a:lnSpc>
                          <a:spcPts val="1560"/>
                        </a:lnSpc>
                        <a:spcAft>
                          <a:spcPts val="0"/>
                        </a:spcAft>
                        <a:tabLst>
                          <a:tab pos="5328920" algn="r"/>
                        </a:tabLst>
                      </a:pPr>
                      <a:r>
                        <a:rPr lang="en-US" sz="1400" kern="1050">
                          <a:effectLst/>
                          <a:latin typeface="Times New Roman"/>
                          <a:ea typeface="宋体"/>
                        </a:rPr>
                        <a:t>VisitedLinkColor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dirty="0">
                          <a:effectLst/>
                          <a:latin typeface="Times New Roman"/>
                          <a:ea typeface="宋体"/>
                        </a:rPr>
                        <a:t>128, 0, 128</a:t>
                      </a:r>
                      <a:r>
                        <a:rPr lang="zh-CN" sz="1400" kern="1050" dirty="0">
                          <a:effectLst/>
                          <a:latin typeface="Times New Roman"/>
                          <a:ea typeface="宋体"/>
                        </a:rPr>
                        <a:t>（默认紫红色）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4277275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链</a:t>
            </a:r>
            <a:r>
              <a:rPr lang="en-US" altLang="zh-CN" dirty="0" smtClean="0"/>
              <a:t> </a:t>
            </a:r>
            <a:r>
              <a:rPr lang="zh-CN" altLang="zh-CN" dirty="0" smtClean="0"/>
              <a:t>接</a:t>
            </a:r>
            <a:r>
              <a:rPr lang="en-US" altLang="zh-CN" dirty="0" smtClean="0"/>
              <a:t> </a:t>
            </a:r>
            <a:r>
              <a:rPr lang="zh-CN" altLang="zh-CN" dirty="0" smtClean="0"/>
              <a:t>标</a:t>
            </a:r>
            <a:r>
              <a:rPr lang="en-US" altLang="zh-CN" dirty="0" smtClean="0"/>
              <a:t> </a:t>
            </a:r>
            <a:r>
              <a:rPr lang="zh-CN" altLang="zh-CN" dirty="0" smtClean="0"/>
              <a:t>签</a:t>
            </a:r>
            <a:endParaRPr lang="zh-CN" altLang="en-US" dirty="0"/>
          </a:p>
        </p:txBody>
      </p:sp>
      <p:sp>
        <p:nvSpPr>
          <p:cNvPr id="3" name="TextBox 2"/>
          <p:cNvSpPr txBox="1"/>
          <p:nvPr/>
        </p:nvSpPr>
        <p:spPr>
          <a:xfrm>
            <a:off x="1073888" y="882502"/>
            <a:ext cx="9356652" cy="1400383"/>
          </a:xfrm>
          <a:prstGeom prst="rect">
            <a:avLst/>
          </a:prstGeom>
          <a:noFill/>
        </p:spPr>
        <p:txBody>
          <a:bodyPr wrap="square" rtlCol="0">
            <a:spAutoFit/>
          </a:bodyPr>
          <a:lstStyle/>
          <a:p>
            <a:pPr indent="446088" fontAlgn="ctr"/>
            <a:r>
              <a:rPr lang="zh-CN" altLang="zh-CN" dirty="0"/>
              <a:t>这里着重强调</a:t>
            </a:r>
            <a:r>
              <a:rPr lang="en-US" altLang="zh-CN" dirty="0" err="1"/>
              <a:t>LinkArea</a:t>
            </a:r>
            <a:r>
              <a:rPr lang="zh-CN" altLang="zh-CN" dirty="0"/>
              <a:t>属性的设置，它用于指定标签中要呈现为超链接的文本部分。本例中，我们将“访问南京师范大学”文字中的“南京师范大学”几个字设为链接文本，在属性窗口中单击</a:t>
            </a:r>
            <a:r>
              <a:rPr lang="en-US" altLang="zh-CN" dirty="0" err="1"/>
              <a:t>LinkArea</a:t>
            </a:r>
            <a:r>
              <a:rPr lang="zh-CN" altLang="zh-CN" dirty="0"/>
              <a:t>属性右边</a:t>
            </a:r>
            <a:r>
              <a:rPr lang="zh-CN" altLang="zh-CN" dirty="0" smtClean="0"/>
              <a:t>的</a:t>
            </a:r>
            <a:r>
              <a:rPr lang="en-US" altLang="zh-CN" dirty="0" smtClean="0"/>
              <a:t>       </a:t>
            </a:r>
            <a:r>
              <a:rPr lang="zh-CN" altLang="zh-CN" dirty="0"/>
              <a:t>，在弹出的“</a:t>
            </a:r>
            <a:r>
              <a:rPr lang="en-US" altLang="zh-CN" dirty="0" err="1"/>
              <a:t>LinkArea</a:t>
            </a:r>
            <a:r>
              <a:rPr lang="zh-CN" altLang="zh-CN" dirty="0"/>
              <a:t>编辑器”窗口选中“南京师范大学”几个字后单击“确定”按钮即可，如图</a:t>
            </a:r>
            <a:r>
              <a:rPr lang="en-US" altLang="zh-CN" dirty="0"/>
              <a:t>4.5</a:t>
            </a:r>
            <a:r>
              <a:rPr lang="zh-CN" altLang="zh-CN" dirty="0"/>
              <a:t>所示。</a:t>
            </a:r>
          </a:p>
          <a:p>
            <a:pPr indent="446088"/>
            <a:r>
              <a:rPr lang="zh-CN" altLang="zh-CN" dirty="0"/>
              <a:t>设计之后的链接标签的外观效果如图</a:t>
            </a:r>
            <a:r>
              <a:rPr lang="en-US" altLang="zh-CN" dirty="0"/>
              <a:t>4.6</a:t>
            </a:r>
            <a:r>
              <a:rPr lang="zh-CN" altLang="zh-CN" dirty="0"/>
              <a:t>所示</a:t>
            </a:r>
            <a:r>
              <a:rPr lang="zh-CN" altLang="zh-CN" dirty="0" smtClean="0"/>
              <a:t>。</a:t>
            </a:r>
            <a:endParaRPr lang="zh-CN"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5830" y="1472722"/>
            <a:ext cx="254812" cy="219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p:cNvPicPr>
            <a:picLocks noChangeAspect="1" noChangeArrowheads="1"/>
          </p:cNvPicPr>
          <p:nvPr/>
        </p:nvPicPr>
        <p:blipFill>
          <a:blip r:embed="rId4">
            <a:lum bright="-12000"/>
            <a:grayscl/>
            <a:extLst>
              <a:ext uri="{28A0092B-C50C-407E-A947-70E740481C1C}">
                <a14:useLocalDpi xmlns:a14="http://schemas.microsoft.com/office/drawing/2010/main" val="0"/>
              </a:ext>
            </a:extLst>
          </a:blip>
          <a:srcRect/>
          <a:stretch>
            <a:fillRect/>
          </a:stretch>
        </p:blipFill>
        <p:spPr bwMode="auto">
          <a:xfrm>
            <a:off x="2196841" y="2460292"/>
            <a:ext cx="3045010" cy="17922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19" name="图片 8"/>
          <p:cNvPicPr>
            <a:picLocks noChangeAspect="1" noChangeArrowheads="1"/>
          </p:cNvPicPr>
          <p:nvPr/>
        </p:nvPicPr>
        <p:blipFill>
          <a:blip r:embed="rId5">
            <a:lum bright="-12000"/>
            <a:grayscl/>
            <a:extLst>
              <a:ext uri="{28A0092B-C50C-407E-A947-70E740481C1C}">
                <a14:useLocalDpi xmlns:a14="http://schemas.microsoft.com/office/drawing/2010/main" val="0"/>
              </a:ext>
            </a:extLst>
          </a:blip>
          <a:srcRect/>
          <a:stretch>
            <a:fillRect/>
          </a:stretch>
        </p:blipFill>
        <p:spPr bwMode="auto">
          <a:xfrm>
            <a:off x="5637692" y="2460292"/>
            <a:ext cx="3524001" cy="17922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0" y="153670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6" name="Rectangle 7"/>
          <p:cNvSpPr>
            <a:spLocks noChangeArrowheads="1"/>
          </p:cNvSpPr>
          <p:nvPr/>
        </p:nvSpPr>
        <p:spPr bwMode="auto">
          <a:xfrm>
            <a:off x="0" y="2384425"/>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31271864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链</a:t>
            </a:r>
            <a:r>
              <a:rPr lang="en-US" altLang="zh-CN" dirty="0" smtClean="0"/>
              <a:t> </a:t>
            </a:r>
            <a:r>
              <a:rPr lang="zh-CN" altLang="zh-CN" dirty="0" smtClean="0"/>
              <a:t>接</a:t>
            </a:r>
            <a:r>
              <a:rPr lang="en-US" altLang="zh-CN" dirty="0" smtClean="0"/>
              <a:t> </a:t>
            </a:r>
            <a:r>
              <a:rPr lang="zh-CN" altLang="zh-CN" dirty="0" smtClean="0"/>
              <a:t>标</a:t>
            </a:r>
            <a:r>
              <a:rPr lang="en-US" altLang="zh-CN" dirty="0" smtClean="0"/>
              <a:t> </a:t>
            </a:r>
            <a:r>
              <a:rPr lang="zh-CN" altLang="zh-CN" dirty="0" smtClean="0"/>
              <a:t>签</a:t>
            </a:r>
            <a:endParaRPr lang="zh-CN" altLang="en-US" dirty="0"/>
          </a:p>
        </p:txBody>
      </p:sp>
      <p:sp>
        <p:nvSpPr>
          <p:cNvPr id="3" name="矩形 2"/>
          <p:cNvSpPr/>
          <p:nvPr/>
        </p:nvSpPr>
        <p:spPr>
          <a:xfrm>
            <a:off x="1284778" y="797015"/>
            <a:ext cx="5802551" cy="353943"/>
          </a:xfrm>
          <a:prstGeom prst="rect">
            <a:avLst/>
          </a:prstGeom>
        </p:spPr>
        <p:txBody>
          <a:bodyPr wrap="none">
            <a:spAutoFit/>
          </a:bodyPr>
          <a:lstStyle/>
          <a:p>
            <a:r>
              <a:rPr lang="zh-CN" altLang="zh-CN" dirty="0"/>
              <a:t>（</a:t>
            </a:r>
            <a:r>
              <a:rPr lang="en-US" altLang="zh-CN" dirty="0"/>
              <a:t>2</a:t>
            </a:r>
            <a:r>
              <a:rPr lang="zh-CN" altLang="zh-CN" dirty="0"/>
              <a:t>）编写代码。编写</a:t>
            </a:r>
            <a:r>
              <a:rPr lang="en-US" altLang="zh-CN" dirty="0" err="1"/>
              <a:t>LinkLabel</a:t>
            </a:r>
            <a:r>
              <a:rPr lang="zh-CN" altLang="zh-CN" dirty="0"/>
              <a:t>的</a:t>
            </a:r>
            <a:r>
              <a:rPr lang="en-US" altLang="zh-CN" dirty="0" err="1"/>
              <a:t>LinkClicked</a:t>
            </a:r>
            <a:r>
              <a:rPr lang="zh-CN" altLang="zh-CN" dirty="0"/>
              <a:t>事件代码如下：</a:t>
            </a:r>
          </a:p>
        </p:txBody>
      </p:sp>
      <p:sp>
        <p:nvSpPr>
          <p:cNvPr id="4" name="TextBox 3"/>
          <p:cNvSpPr txBox="1"/>
          <p:nvPr/>
        </p:nvSpPr>
        <p:spPr>
          <a:xfrm>
            <a:off x="1464675" y="1150958"/>
            <a:ext cx="8508665" cy="4360843"/>
          </a:xfrm>
          <a:prstGeom prst="roundRect">
            <a:avLst>
              <a:gd name="adj" fmla="val 4761"/>
            </a:avLst>
          </a:prstGeom>
          <a:solidFill>
            <a:schemeClr val="accent5">
              <a:lumMod val="40000"/>
              <a:lumOff val="60000"/>
            </a:schemeClr>
          </a:solidFill>
        </p:spPr>
        <p:txBody>
          <a:bodyPr wrap="square" rtlCol="0">
            <a:spAutoFit/>
          </a:bodyPr>
          <a:lstStyle/>
          <a:p>
            <a:r>
              <a:rPr lang="en-US" altLang="zh-CN" dirty="0"/>
              <a:t>Public Class Form1</a:t>
            </a:r>
            <a:endParaRPr lang="zh-CN" altLang="zh-CN" dirty="0"/>
          </a:p>
          <a:p>
            <a:r>
              <a:rPr lang="en-US" altLang="zh-CN" dirty="0"/>
              <a:t>    Shared count As Integer</a:t>
            </a:r>
            <a:endParaRPr lang="zh-CN" altLang="zh-CN" dirty="0"/>
          </a:p>
          <a:p>
            <a:r>
              <a:rPr lang="en-US" altLang="zh-CN" dirty="0"/>
              <a:t>    Private Sub LinkLabel1_LinkClicked(</a:t>
            </a:r>
            <a:r>
              <a:rPr lang="en-US" altLang="zh-CN" dirty="0" err="1"/>
              <a:t>ByVal</a:t>
            </a:r>
            <a:r>
              <a:rPr lang="en-US" altLang="zh-CN" dirty="0"/>
              <a:t> sender As </a:t>
            </a:r>
            <a:r>
              <a:rPr lang="en-US" altLang="zh-CN" dirty="0" err="1"/>
              <a:t>System.Object</a:t>
            </a:r>
            <a:r>
              <a:rPr lang="en-US" altLang="zh-CN" dirty="0"/>
              <a:t>, </a:t>
            </a:r>
            <a:endParaRPr lang="zh-CN" altLang="zh-CN" dirty="0"/>
          </a:p>
          <a:p>
            <a:r>
              <a:rPr lang="en-US" altLang="zh-CN" dirty="0"/>
              <a:t>    </a:t>
            </a:r>
            <a:r>
              <a:rPr lang="en-US" altLang="zh-CN" dirty="0" err="1"/>
              <a:t>ByVal</a:t>
            </a:r>
            <a:r>
              <a:rPr lang="en-US" altLang="zh-CN" dirty="0"/>
              <a:t> e As </a:t>
            </a:r>
            <a:r>
              <a:rPr lang="en-US" altLang="zh-CN" dirty="0" err="1"/>
              <a:t>System.Windows.Forms.LinkLabelLinkClickedEventArgs</a:t>
            </a:r>
            <a:r>
              <a:rPr lang="en-US" altLang="zh-CN" dirty="0"/>
              <a:t>) Handles LinkLabel1. </a:t>
            </a:r>
            <a:r>
              <a:rPr lang="en-US" altLang="zh-CN" dirty="0" err="1"/>
              <a:t>LinkClicked</a:t>
            </a:r>
            <a:endParaRPr lang="zh-CN" altLang="zh-CN" dirty="0"/>
          </a:p>
          <a:p>
            <a:r>
              <a:rPr lang="en-US" altLang="zh-CN" dirty="0"/>
              <a:t>        LinkLabel1.LinkVisited = True</a:t>
            </a:r>
            <a:endParaRPr lang="zh-CN" altLang="zh-CN" dirty="0"/>
          </a:p>
          <a:p>
            <a:r>
              <a:rPr lang="en-US" altLang="zh-CN" dirty="0"/>
              <a:t>        </a:t>
            </a:r>
            <a:r>
              <a:rPr lang="en-US" altLang="zh-CN" dirty="0" err="1"/>
              <a:t>System.Diagnostics.Process.Start</a:t>
            </a:r>
            <a:r>
              <a:rPr lang="en-US" altLang="zh-CN" dirty="0"/>
              <a:t>("http://www.njnu.edu.cn/")</a:t>
            </a:r>
            <a:endParaRPr lang="zh-CN" altLang="zh-CN" dirty="0"/>
          </a:p>
          <a:p>
            <a:r>
              <a:rPr lang="en-US" altLang="zh-CN" dirty="0"/>
              <a:t>        count = count + 1</a:t>
            </a:r>
            <a:endParaRPr lang="zh-CN" altLang="zh-CN" dirty="0"/>
          </a:p>
          <a:p>
            <a:r>
              <a:rPr lang="en-US" altLang="zh-CN" dirty="0"/>
              <a:t>        If count &lt; 5 Then</a:t>
            </a:r>
            <a:endParaRPr lang="zh-CN" altLang="zh-CN" dirty="0"/>
          </a:p>
          <a:p>
            <a:r>
              <a:rPr lang="en-US" altLang="zh-CN" dirty="0"/>
              <a:t>            Label1.Text = "</a:t>
            </a:r>
            <a:r>
              <a:rPr lang="zh-CN" altLang="zh-CN" dirty="0"/>
              <a:t>访问了</a:t>
            </a:r>
            <a:r>
              <a:rPr lang="en-US" altLang="zh-CN" dirty="0"/>
              <a:t>" &amp; </a:t>
            </a:r>
            <a:r>
              <a:rPr lang="en-US" altLang="zh-CN" dirty="0" err="1"/>
              <a:t>count.ToString</a:t>
            </a:r>
            <a:r>
              <a:rPr lang="en-US" altLang="zh-CN" dirty="0"/>
              <a:t>() &amp; "</a:t>
            </a:r>
            <a:r>
              <a:rPr lang="zh-CN" altLang="zh-CN" dirty="0"/>
              <a:t>次</a:t>
            </a:r>
            <a:r>
              <a:rPr lang="en-US" altLang="zh-CN" dirty="0"/>
              <a:t>"</a:t>
            </a:r>
            <a:endParaRPr lang="zh-CN" altLang="zh-CN" dirty="0"/>
          </a:p>
          <a:p>
            <a:r>
              <a:rPr lang="en-US" altLang="zh-CN" dirty="0"/>
              <a:t>        Else</a:t>
            </a:r>
            <a:endParaRPr lang="zh-CN" altLang="zh-CN" dirty="0"/>
          </a:p>
          <a:p>
            <a:r>
              <a:rPr lang="en-US" altLang="zh-CN" dirty="0"/>
              <a:t>            LinkLabel1.Enabled = False</a:t>
            </a:r>
            <a:endParaRPr lang="zh-CN" altLang="zh-CN" dirty="0"/>
          </a:p>
          <a:p>
            <a:r>
              <a:rPr lang="en-US" altLang="zh-CN" dirty="0"/>
              <a:t>            Label1.Text = "</a:t>
            </a:r>
            <a:r>
              <a:rPr lang="zh-CN" altLang="zh-CN" dirty="0"/>
              <a:t>您已访问超</a:t>
            </a:r>
            <a:r>
              <a:rPr lang="en-US" altLang="zh-CN" dirty="0"/>
              <a:t>5</a:t>
            </a:r>
            <a:r>
              <a:rPr lang="zh-CN" altLang="zh-CN" dirty="0"/>
              <a:t>次！</a:t>
            </a:r>
            <a:r>
              <a:rPr lang="en-US" altLang="zh-CN" dirty="0"/>
              <a:t>"</a:t>
            </a:r>
            <a:endParaRPr lang="zh-CN" altLang="zh-CN" dirty="0"/>
          </a:p>
          <a:p>
            <a:r>
              <a:rPr lang="en-US" altLang="zh-CN" dirty="0"/>
              <a:t>        End If</a:t>
            </a:r>
            <a:endParaRPr lang="zh-CN" altLang="zh-CN" dirty="0"/>
          </a:p>
          <a:p>
            <a:r>
              <a:rPr lang="en-US" altLang="zh-CN" dirty="0"/>
              <a:t>    End Sub</a:t>
            </a:r>
            <a:endParaRPr lang="zh-CN" altLang="zh-CN" dirty="0"/>
          </a:p>
          <a:p>
            <a:r>
              <a:rPr lang="en-US" altLang="zh-CN" dirty="0"/>
              <a:t>End </a:t>
            </a:r>
            <a:r>
              <a:rPr lang="en-US" altLang="zh-CN" dirty="0" smtClean="0"/>
              <a:t>Class</a:t>
            </a:r>
          </a:p>
        </p:txBody>
      </p:sp>
    </p:spTree>
    <p:extLst>
      <p:ext uri="{BB962C8B-B14F-4D97-AF65-F5344CB8AC3E}">
        <p14:creationId xmlns:p14="http://schemas.microsoft.com/office/powerpoint/2010/main" val="40642162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链</a:t>
            </a:r>
            <a:r>
              <a:rPr lang="en-US" altLang="zh-CN" dirty="0" smtClean="0"/>
              <a:t> </a:t>
            </a:r>
            <a:r>
              <a:rPr lang="zh-CN" altLang="zh-CN" dirty="0" smtClean="0"/>
              <a:t>接</a:t>
            </a:r>
            <a:r>
              <a:rPr lang="en-US" altLang="zh-CN" dirty="0" smtClean="0"/>
              <a:t> </a:t>
            </a:r>
            <a:r>
              <a:rPr lang="zh-CN" altLang="zh-CN" dirty="0" smtClean="0"/>
              <a:t>标</a:t>
            </a:r>
            <a:r>
              <a:rPr lang="en-US" altLang="zh-CN" dirty="0" smtClean="0"/>
              <a:t> </a:t>
            </a:r>
            <a:r>
              <a:rPr lang="zh-CN" altLang="zh-CN" dirty="0" smtClean="0"/>
              <a:t>签</a:t>
            </a:r>
            <a:endParaRPr lang="zh-CN" altLang="en-US" dirty="0"/>
          </a:p>
        </p:txBody>
      </p:sp>
      <p:sp>
        <p:nvSpPr>
          <p:cNvPr id="3" name="TextBox 2"/>
          <p:cNvSpPr txBox="1"/>
          <p:nvPr/>
        </p:nvSpPr>
        <p:spPr>
          <a:xfrm>
            <a:off x="967563" y="797442"/>
            <a:ext cx="9271590" cy="877163"/>
          </a:xfrm>
          <a:prstGeom prst="rect">
            <a:avLst/>
          </a:prstGeom>
          <a:noFill/>
        </p:spPr>
        <p:txBody>
          <a:bodyPr wrap="square" rtlCol="0">
            <a:spAutoFit/>
          </a:bodyPr>
          <a:lstStyle/>
          <a:p>
            <a:pPr indent="446088"/>
            <a:r>
              <a:rPr lang="zh-CN" altLang="zh-CN" dirty="0"/>
              <a:t>（</a:t>
            </a:r>
            <a:r>
              <a:rPr lang="en-US" altLang="zh-CN" dirty="0"/>
              <a:t>3</a:t>
            </a:r>
            <a:r>
              <a:rPr lang="zh-CN" altLang="zh-CN" dirty="0"/>
              <a:t>）运行程序。单击“</a:t>
            </a:r>
            <a:r>
              <a:rPr lang="zh-CN" altLang="zh-CN" u="sng" dirty="0"/>
              <a:t>南京师范大学</a:t>
            </a:r>
            <a:r>
              <a:rPr lang="zh-CN" altLang="zh-CN" dirty="0"/>
              <a:t>”超链接，程序自动启动浏览器打开南京师范大学主页，访问过后，链接文字改变颜色。当连续单击链接时，每访问一次，右边的</a:t>
            </a:r>
            <a:r>
              <a:rPr lang="en-US" altLang="zh-CN" dirty="0"/>
              <a:t>Label</a:t>
            </a:r>
            <a:r>
              <a:rPr lang="zh-CN" altLang="zh-CN" dirty="0"/>
              <a:t>记录并显示访问次数，当访问满</a:t>
            </a:r>
            <a:r>
              <a:rPr lang="en-US" altLang="zh-CN" dirty="0"/>
              <a:t>5</a:t>
            </a:r>
            <a:r>
              <a:rPr lang="zh-CN" altLang="zh-CN" dirty="0"/>
              <a:t>次后，链接标签变为灰色不可用状态，整个过程所呈现的效果如图</a:t>
            </a:r>
            <a:r>
              <a:rPr lang="en-US" altLang="zh-CN" dirty="0"/>
              <a:t>4.7</a:t>
            </a:r>
            <a:r>
              <a:rPr lang="zh-CN" altLang="zh-CN" dirty="0"/>
              <a:t>所示</a:t>
            </a:r>
            <a:r>
              <a:rPr lang="zh-CN" altLang="zh-CN" dirty="0" smtClean="0"/>
              <a:t>。</a:t>
            </a:r>
            <a:endParaRPr lang="zh-CN" altLang="zh-CN" dirty="0"/>
          </a:p>
        </p:txBody>
      </p:sp>
      <p:pic>
        <p:nvPicPr>
          <p:cNvPr id="10242" name="Picture 2" descr="4t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9522" y="1750349"/>
            <a:ext cx="6758745" cy="36403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51657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259312" y="2667539"/>
            <a:ext cx="247054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应用举例—登录 </a:t>
            </a:r>
          </a:p>
        </p:txBody>
      </p:sp>
      <p:cxnSp>
        <p:nvCxnSpPr>
          <p:cNvPr id="11" name="直接连接符 10"/>
          <p:cNvCxnSpPr/>
          <p:nvPr/>
        </p:nvCxnSpPr>
        <p:spPr>
          <a:xfrm>
            <a:off x="5032119" y="3157833"/>
            <a:ext cx="2835974"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6958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应用举例—登录 </a:t>
            </a:r>
          </a:p>
        </p:txBody>
      </p:sp>
      <p:sp>
        <p:nvSpPr>
          <p:cNvPr id="8" name="TextBox 7"/>
          <p:cNvSpPr txBox="1"/>
          <p:nvPr/>
        </p:nvSpPr>
        <p:spPr>
          <a:xfrm>
            <a:off x="861237" y="744278"/>
            <a:ext cx="9728791" cy="1138773"/>
          </a:xfrm>
          <a:prstGeom prst="rect">
            <a:avLst/>
          </a:prstGeom>
          <a:noFill/>
        </p:spPr>
        <p:txBody>
          <a:bodyPr wrap="square" rtlCol="0">
            <a:spAutoFit/>
          </a:bodyPr>
          <a:lstStyle/>
          <a:p>
            <a:pPr indent="446088"/>
            <a:r>
              <a:rPr lang="zh-CN" altLang="zh-CN" dirty="0"/>
              <a:t>【例</a:t>
            </a:r>
            <a:r>
              <a:rPr lang="en-US" altLang="zh-CN" dirty="0"/>
              <a:t>4.3</a:t>
            </a:r>
            <a:r>
              <a:rPr lang="zh-CN" altLang="zh-CN" dirty="0"/>
              <a:t>】 设计一个登录界面程序。要求：使用普通按钮、图标按钮、普通标签、链接标签和文本框。</a:t>
            </a:r>
          </a:p>
          <a:p>
            <a:pPr indent="446088"/>
            <a:r>
              <a:rPr lang="zh-CN" altLang="zh-CN" dirty="0"/>
              <a:t>（</a:t>
            </a:r>
            <a:r>
              <a:rPr lang="en-US" altLang="zh-CN" dirty="0"/>
              <a:t>1</a:t>
            </a:r>
            <a:r>
              <a:rPr lang="zh-CN" altLang="zh-CN" dirty="0"/>
              <a:t>）界面设计。新建</a:t>
            </a:r>
            <a:r>
              <a:rPr lang="en-US" altLang="zh-CN" dirty="0"/>
              <a:t>VB.NET</a:t>
            </a:r>
            <a:r>
              <a:rPr lang="zh-CN" altLang="zh-CN" dirty="0"/>
              <a:t>工程，在窗体上放置</a:t>
            </a:r>
            <a:r>
              <a:rPr lang="en-US" altLang="zh-CN" dirty="0"/>
              <a:t>2</a:t>
            </a:r>
            <a:r>
              <a:rPr lang="zh-CN" altLang="zh-CN" dirty="0"/>
              <a:t>个文本框、</a:t>
            </a:r>
            <a:r>
              <a:rPr lang="en-US" altLang="zh-CN" dirty="0"/>
              <a:t>2</a:t>
            </a:r>
            <a:r>
              <a:rPr lang="zh-CN" altLang="zh-CN" dirty="0"/>
              <a:t>个标签、</a:t>
            </a:r>
            <a:r>
              <a:rPr lang="en-US" altLang="zh-CN" dirty="0"/>
              <a:t>2</a:t>
            </a:r>
            <a:r>
              <a:rPr lang="zh-CN" altLang="zh-CN" dirty="0"/>
              <a:t>个按钮、</a:t>
            </a:r>
            <a:r>
              <a:rPr lang="en-US" altLang="zh-CN" dirty="0"/>
              <a:t>1</a:t>
            </a:r>
            <a:r>
              <a:rPr lang="zh-CN" altLang="zh-CN" dirty="0"/>
              <a:t>个链接标签，并按表</a:t>
            </a:r>
            <a:r>
              <a:rPr lang="en-US" altLang="zh-CN" dirty="0"/>
              <a:t>4.5</a:t>
            </a:r>
            <a:r>
              <a:rPr lang="zh-CN" altLang="zh-CN" dirty="0"/>
              <a:t>设置初始属性值</a:t>
            </a:r>
            <a:r>
              <a:rPr lang="zh-CN" altLang="zh-CN" dirty="0" smtClean="0"/>
              <a:t>。</a:t>
            </a:r>
            <a:endParaRPr lang="zh-CN" altLang="zh-CN" dirty="0"/>
          </a:p>
        </p:txBody>
      </p:sp>
      <p:graphicFrame>
        <p:nvGraphicFramePr>
          <p:cNvPr id="9" name="表格 8"/>
          <p:cNvGraphicFramePr>
            <a:graphicFrameLocks noGrp="1"/>
          </p:cNvGraphicFramePr>
          <p:nvPr>
            <p:extLst>
              <p:ext uri="{D42A27DB-BD31-4B8C-83A1-F6EECF244321}">
                <p14:modId xmlns:p14="http://schemas.microsoft.com/office/powerpoint/2010/main" val="3073458110"/>
              </p:ext>
            </p:extLst>
          </p:nvPr>
        </p:nvGraphicFramePr>
        <p:xfrm>
          <a:off x="2300144" y="1989802"/>
          <a:ext cx="7449911" cy="4470400"/>
        </p:xfrm>
        <a:graphic>
          <a:graphicData uri="http://schemas.openxmlformats.org/drawingml/2006/table">
            <a:tbl>
              <a:tblPr firstRow="1" firstCol="1" bandRow="1"/>
              <a:tblGrid>
                <a:gridCol w="2128815"/>
                <a:gridCol w="2660548"/>
                <a:gridCol w="2660548"/>
              </a:tblGrid>
              <a:tr h="198120">
                <a:tc>
                  <a:txBody>
                    <a:bodyPr/>
                    <a:lstStyle/>
                    <a:p>
                      <a:pPr algn="ctr">
                        <a:lnSpc>
                          <a:spcPts val="1560"/>
                        </a:lnSpc>
                        <a:spcAft>
                          <a:spcPts val="0"/>
                        </a:spcAft>
                        <a:tabLst>
                          <a:tab pos="5328920" algn="r"/>
                        </a:tabLst>
                      </a:pPr>
                      <a:r>
                        <a:rPr lang="zh-CN" sz="1400" b="1" kern="1050" dirty="0">
                          <a:effectLst/>
                          <a:latin typeface="Times New Roman"/>
                          <a:ea typeface="宋体"/>
                        </a:rPr>
                        <a:t>对象</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198120">
                <a:tc rowSpan="3">
                  <a:txBody>
                    <a:bodyPr/>
                    <a:lstStyle/>
                    <a:p>
                      <a:pPr algn="l">
                        <a:lnSpc>
                          <a:spcPts val="1560"/>
                        </a:lnSpc>
                        <a:spcAft>
                          <a:spcPts val="0"/>
                        </a:spcAft>
                        <a:tabLst>
                          <a:tab pos="5328920" algn="r"/>
                        </a:tabLst>
                      </a:pPr>
                      <a:r>
                        <a:rPr lang="en-US" sz="1400" kern="1050">
                          <a:effectLst/>
                          <a:latin typeface="Times New Roman"/>
                          <a:ea typeface="宋体"/>
                        </a:rPr>
                        <a:t>Label1</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AutoSize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TextAlign</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MiddleCenter</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用户名：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rowSpan="3">
                  <a:txBody>
                    <a:bodyPr/>
                    <a:lstStyle/>
                    <a:p>
                      <a:pPr algn="l">
                        <a:lnSpc>
                          <a:spcPts val="1560"/>
                        </a:lnSpc>
                        <a:spcAft>
                          <a:spcPts val="0"/>
                        </a:spcAft>
                        <a:tabLst>
                          <a:tab pos="5328920" algn="r"/>
                        </a:tabLst>
                      </a:pPr>
                      <a:r>
                        <a:rPr lang="en-US" sz="1400" kern="1050">
                          <a:effectLst/>
                          <a:latin typeface="Times New Roman"/>
                          <a:ea typeface="宋体"/>
                        </a:rPr>
                        <a:t>Label2</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AutoSize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TextAlign</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MiddleCenter</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密码：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rowSpan="2">
                  <a:txBody>
                    <a:bodyPr/>
                    <a:lstStyle/>
                    <a:p>
                      <a:pPr algn="l">
                        <a:lnSpc>
                          <a:spcPts val="1560"/>
                        </a:lnSpc>
                        <a:spcAft>
                          <a:spcPts val="0"/>
                        </a:spcAft>
                        <a:tabLst>
                          <a:tab pos="5328920" algn="r"/>
                        </a:tabLst>
                      </a:pPr>
                      <a:r>
                        <a:rPr lang="en-US" sz="1400" kern="1050">
                          <a:effectLst/>
                          <a:latin typeface="Times New Roman"/>
                          <a:ea typeface="宋体"/>
                        </a:rPr>
                        <a:t>TextBox1</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MaxLength</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6</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rowSpan="3">
                  <a:txBody>
                    <a:bodyPr/>
                    <a:lstStyle/>
                    <a:p>
                      <a:pPr algn="l">
                        <a:lnSpc>
                          <a:spcPts val="1560"/>
                        </a:lnSpc>
                        <a:spcAft>
                          <a:spcPts val="0"/>
                        </a:spcAft>
                        <a:tabLst>
                          <a:tab pos="5328920" algn="r"/>
                        </a:tabLst>
                      </a:pPr>
                      <a:r>
                        <a:rPr lang="en-US" sz="1400" kern="1050">
                          <a:effectLst/>
                          <a:latin typeface="Times New Roman"/>
                          <a:ea typeface="宋体"/>
                        </a:rPr>
                        <a:t>TextBox2</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MaxLength</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6</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PasswordChar</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rowSpan="2">
                  <a:txBody>
                    <a:bodyPr/>
                    <a:lstStyle/>
                    <a:p>
                      <a:pPr algn="l">
                        <a:lnSpc>
                          <a:spcPts val="1560"/>
                        </a:lnSpc>
                        <a:spcAft>
                          <a:spcPts val="0"/>
                        </a:spcAft>
                        <a:tabLst>
                          <a:tab pos="5328920" algn="r"/>
                        </a:tabLst>
                      </a:pPr>
                      <a:r>
                        <a:rPr lang="en-US" sz="1400" kern="1050">
                          <a:effectLst/>
                          <a:latin typeface="Times New Roman"/>
                          <a:ea typeface="宋体"/>
                        </a:rPr>
                        <a:t>Button1</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登录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TextAlign</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dirty="0" err="1">
                          <a:effectLst/>
                          <a:latin typeface="Times New Roman"/>
                          <a:ea typeface="宋体"/>
                        </a:rPr>
                        <a:t>MiddleCenter</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rowSpan="4">
                  <a:txBody>
                    <a:bodyPr/>
                    <a:lstStyle/>
                    <a:p>
                      <a:pPr algn="l">
                        <a:lnSpc>
                          <a:spcPts val="1560"/>
                        </a:lnSpc>
                        <a:spcAft>
                          <a:spcPts val="0"/>
                        </a:spcAft>
                        <a:tabLst>
                          <a:tab pos="5328920" algn="r"/>
                        </a:tabLst>
                      </a:pPr>
                      <a:r>
                        <a:rPr lang="en-US" sz="1400" kern="1050">
                          <a:effectLst/>
                          <a:latin typeface="Times New Roman"/>
                          <a:ea typeface="宋体"/>
                        </a:rPr>
                        <a:t>Button2</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退出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TextAlign</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MiddleRight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Image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选择适当图标文件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Image Align</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MiddleLeft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rowSpan="4">
                  <a:txBody>
                    <a:bodyPr/>
                    <a:lstStyle/>
                    <a:p>
                      <a:pPr algn="l">
                        <a:lnSpc>
                          <a:spcPts val="1560"/>
                        </a:lnSpc>
                        <a:spcAft>
                          <a:spcPts val="0"/>
                        </a:spcAft>
                        <a:tabLst>
                          <a:tab pos="5328920" algn="r"/>
                        </a:tabLst>
                      </a:pPr>
                      <a:r>
                        <a:rPr lang="en-US" sz="1400" kern="1050">
                          <a:effectLst/>
                          <a:latin typeface="Times New Roman"/>
                          <a:ea typeface="宋体"/>
                        </a:rPr>
                        <a:t>LinkLabel1</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ActiveLinkColor</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Red</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Font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宋体，常规，五号</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LinkColor</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0, 0, 255</a:t>
                      </a:r>
                      <a:r>
                        <a:rPr lang="zh-CN" sz="1400" kern="1050">
                          <a:effectLst/>
                          <a:latin typeface="Times New Roman"/>
                          <a:ea typeface="宋体"/>
                        </a:rPr>
                        <a:t>（默认蓝色）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120">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dirty="0">
                          <a:effectLst/>
                          <a:latin typeface="Times New Roman"/>
                          <a:ea typeface="宋体"/>
                        </a:rPr>
                        <a:t>免费注册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310727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应用举例—登录 </a:t>
            </a:r>
          </a:p>
        </p:txBody>
      </p:sp>
      <p:sp>
        <p:nvSpPr>
          <p:cNvPr id="3" name="TextBox 2"/>
          <p:cNvSpPr txBox="1"/>
          <p:nvPr/>
        </p:nvSpPr>
        <p:spPr>
          <a:xfrm>
            <a:off x="992541" y="906993"/>
            <a:ext cx="9377916" cy="615553"/>
          </a:xfrm>
          <a:prstGeom prst="rect">
            <a:avLst/>
          </a:prstGeom>
          <a:noFill/>
        </p:spPr>
        <p:txBody>
          <a:bodyPr wrap="square" rtlCol="0">
            <a:spAutoFit/>
          </a:bodyPr>
          <a:lstStyle/>
          <a:p>
            <a:pPr indent="446088"/>
            <a:r>
              <a:rPr lang="zh-CN" altLang="zh-CN" dirty="0" smtClean="0"/>
              <a:t>设计</a:t>
            </a:r>
            <a:r>
              <a:rPr lang="zh-CN" altLang="zh-CN" dirty="0"/>
              <a:t>之后的登录界面如图</a:t>
            </a:r>
            <a:r>
              <a:rPr lang="en-US" altLang="zh-CN" dirty="0"/>
              <a:t>4.8</a:t>
            </a:r>
            <a:r>
              <a:rPr lang="zh-CN" altLang="zh-CN" dirty="0"/>
              <a:t>所示。 </a:t>
            </a:r>
            <a:endParaRPr lang="en-US" altLang="zh-CN" dirty="0" smtClean="0"/>
          </a:p>
          <a:p>
            <a:pPr indent="446088"/>
            <a:r>
              <a:rPr lang="zh-CN" altLang="zh-CN" dirty="0" smtClean="0"/>
              <a:t>（</a:t>
            </a:r>
            <a:r>
              <a:rPr lang="en-US" altLang="zh-CN" dirty="0"/>
              <a:t>2</a:t>
            </a:r>
            <a:r>
              <a:rPr lang="zh-CN" altLang="zh-CN" dirty="0"/>
              <a:t>）编写代码。对各对象的属性分别设定，并编程实现如下功能</a:t>
            </a:r>
            <a:r>
              <a:rPr lang="zh-CN" altLang="zh-CN" dirty="0" smtClean="0"/>
              <a:t>：</a:t>
            </a:r>
            <a:endParaRPr lang="zh-CN" altLang="zh-CN" dirty="0"/>
          </a:p>
        </p:txBody>
      </p:sp>
      <p:sp>
        <p:nvSpPr>
          <p:cNvPr id="4" name="矩形 3"/>
          <p:cNvSpPr/>
          <p:nvPr/>
        </p:nvSpPr>
        <p:spPr>
          <a:xfrm>
            <a:off x="1123844" y="1480014"/>
            <a:ext cx="5940425" cy="2185214"/>
          </a:xfrm>
          <a:prstGeom prst="rect">
            <a:avLst/>
          </a:prstGeom>
        </p:spPr>
        <p:txBody>
          <a:bodyPr>
            <a:spAutoFit/>
          </a:bodyPr>
          <a:lstStyle/>
          <a:p>
            <a:pPr indent="446088"/>
            <a:r>
              <a:rPr lang="zh-CN" altLang="zh-CN" dirty="0"/>
              <a:t>① 密码以“</a:t>
            </a:r>
            <a:r>
              <a:rPr lang="en-US" altLang="zh-CN" dirty="0"/>
              <a:t>*</a:t>
            </a:r>
            <a:r>
              <a:rPr lang="zh-CN" altLang="zh-CN" dirty="0"/>
              <a:t>”形式显示，用户名和密码的最大长度为</a:t>
            </a:r>
            <a:r>
              <a:rPr lang="en-US" altLang="zh-CN" dirty="0"/>
              <a:t>6 </a:t>
            </a:r>
            <a:r>
              <a:rPr lang="zh-CN" altLang="zh-CN" dirty="0"/>
              <a:t>个字符。</a:t>
            </a:r>
          </a:p>
          <a:p>
            <a:pPr indent="446088"/>
            <a:r>
              <a:rPr lang="zh-CN" altLang="zh-CN" dirty="0"/>
              <a:t>② 如果用户名为“</a:t>
            </a:r>
            <a:r>
              <a:rPr lang="en-US" altLang="zh-CN" dirty="0"/>
              <a:t>ABC</a:t>
            </a:r>
            <a:r>
              <a:rPr lang="zh-CN" altLang="zh-CN" dirty="0"/>
              <a:t>”且密码为“</a:t>
            </a:r>
            <a:r>
              <a:rPr lang="en-US" altLang="zh-CN" dirty="0"/>
              <a:t>123</a:t>
            </a:r>
            <a:r>
              <a:rPr lang="zh-CN" altLang="zh-CN" dirty="0"/>
              <a:t>”，则显示“欢迎光临！”，否则显示“密码或用户名错误！”。</a:t>
            </a:r>
          </a:p>
          <a:p>
            <a:pPr indent="446088"/>
            <a:r>
              <a:rPr lang="zh-CN" altLang="zh-CN" dirty="0"/>
              <a:t>③ 如果输入</a:t>
            </a:r>
            <a:r>
              <a:rPr lang="en-US" altLang="zh-CN" dirty="0"/>
              <a:t>3</a:t>
            </a:r>
            <a:r>
              <a:rPr lang="zh-CN" altLang="zh-CN" dirty="0"/>
              <a:t>次还不正确，则将“登录”按钮禁用，并显示“你无权登录！”。</a:t>
            </a:r>
          </a:p>
          <a:p>
            <a:pPr indent="446088"/>
            <a:r>
              <a:rPr lang="zh-CN" altLang="zh-CN" dirty="0"/>
              <a:t>④ 用户可以随时单击界面右下角的“</a:t>
            </a:r>
            <a:r>
              <a:rPr lang="zh-CN" altLang="zh-CN" u="sng" dirty="0"/>
              <a:t>免费注册</a:t>
            </a:r>
            <a:r>
              <a:rPr lang="zh-CN" altLang="zh-CN" dirty="0"/>
              <a:t>”链接，跳转到注册页面。</a:t>
            </a:r>
          </a:p>
        </p:txBody>
      </p:sp>
      <p:pic>
        <p:nvPicPr>
          <p:cNvPr id="13314" name="Picture 2"/>
          <p:cNvPicPr>
            <a:picLocks noChangeAspect="1" noChangeArrowheads="1"/>
          </p:cNvPicPr>
          <p:nvPr/>
        </p:nvPicPr>
        <p:blipFill>
          <a:blip r:embed="rId3">
            <a:lum bright="-12000"/>
            <a:grayscl/>
            <a:extLst>
              <a:ext uri="{28A0092B-C50C-407E-A947-70E740481C1C}">
                <a14:useLocalDpi xmlns:a14="http://schemas.microsoft.com/office/drawing/2010/main" val="0"/>
              </a:ext>
            </a:extLst>
          </a:blip>
          <a:srcRect/>
          <a:stretch>
            <a:fillRect/>
          </a:stretch>
        </p:blipFill>
        <p:spPr bwMode="auto">
          <a:xfrm>
            <a:off x="7650404" y="1637813"/>
            <a:ext cx="2613726" cy="18696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65203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应用举例—登录 </a:t>
            </a:r>
          </a:p>
        </p:txBody>
      </p:sp>
      <p:sp>
        <p:nvSpPr>
          <p:cNvPr id="3" name="矩形 2"/>
          <p:cNvSpPr/>
          <p:nvPr/>
        </p:nvSpPr>
        <p:spPr>
          <a:xfrm>
            <a:off x="1152046" y="687471"/>
            <a:ext cx="5940425" cy="615553"/>
          </a:xfrm>
          <a:prstGeom prst="rect">
            <a:avLst/>
          </a:prstGeom>
        </p:spPr>
        <p:txBody>
          <a:bodyPr>
            <a:spAutoFit/>
          </a:bodyPr>
          <a:lstStyle/>
          <a:p>
            <a:r>
              <a:rPr lang="zh-CN" altLang="zh-CN" dirty="0"/>
              <a:t>根据要求，命令按钮代码如下。</a:t>
            </a:r>
          </a:p>
          <a:p>
            <a:r>
              <a:rPr lang="zh-CN" altLang="zh-CN" dirty="0"/>
              <a:t>“退出”按钮代码如下：</a:t>
            </a:r>
          </a:p>
        </p:txBody>
      </p:sp>
      <p:sp>
        <p:nvSpPr>
          <p:cNvPr id="4" name="圆角矩形 3"/>
          <p:cNvSpPr/>
          <p:nvPr/>
        </p:nvSpPr>
        <p:spPr>
          <a:xfrm>
            <a:off x="1300901" y="1303024"/>
            <a:ext cx="8640541" cy="1259919"/>
          </a:xfrm>
          <a:prstGeom prst="roundRect">
            <a:avLst/>
          </a:prstGeom>
          <a:solidFill>
            <a:schemeClr val="accent5">
              <a:lumMod val="40000"/>
              <a:lumOff val="60000"/>
            </a:schemeClr>
          </a:solidFill>
        </p:spPr>
        <p:txBody>
          <a:bodyPr wrap="square">
            <a:spAutoFit/>
          </a:bodyPr>
          <a:lstStyle/>
          <a:p>
            <a:r>
              <a:rPr lang="en-US" altLang="zh-CN" dirty="0"/>
              <a:t>Private Sub Button2_Click(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Button2.Click</a:t>
            </a:r>
            <a:endParaRPr lang="zh-CN" altLang="zh-CN" dirty="0"/>
          </a:p>
          <a:p>
            <a:r>
              <a:rPr lang="en-US" altLang="zh-CN" dirty="0"/>
              <a:t>        End                           ' </a:t>
            </a:r>
            <a:r>
              <a:rPr lang="zh-CN" altLang="zh-CN" dirty="0"/>
              <a:t>当单击“退出”按钮时，结束程序运行</a:t>
            </a:r>
          </a:p>
          <a:p>
            <a:r>
              <a:rPr lang="en-US" altLang="zh-CN" dirty="0"/>
              <a:t>End Sub</a:t>
            </a:r>
            <a:endParaRPr lang="zh-CN" altLang="zh-CN" dirty="0"/>
          </a:p>
        </p:txBody>
      </p:sp>
      <p:sp>
        <p:nvSpPr>
          <p:cNvPr id="5" name="矩形 4"/>
          <p:cNvSpPr/>
          <p:nvPr/>
        </p:nvSpPr>
        <p:spPr>
          <a:xfrm>
            <a:off x="1152046" y="2562943"/>
            <a:ext cx="3236784" cy="353943"/>
          </a:xfrm>
          <a:prstGeom prst="rect">
            <a:avLst/>
          </a:prstGeom>
        </p:spPr>
        <p:txBody>
          <a:bodyPr wrap="none">
            <a:spAutoFit/>
          </a:bodyPr>
          <a:lstStyle/>
          <a:p>
            <a:r>
              <a:rPr lang="zh-CN" altLang="zh-CN" dirty="0"/>
              <a:t>“登录”按钮的程序代码如下：</a:t>
            </a:r>
          </a:p>
        </p:txBody>
      </p:sp>
      <p:sp>
        <p:nvSpPr>
          <p:cNvPr id="6" name="TextBox 5"/>
          <p:cNvSpPr txBox="1"/>
          <p:nvPr/>
        </p:nvSpPr>
        <p:spPr>
          <a:xfrm>
            <a:off x="1300901" y="2894962"/>
            <a:ext cx="8640541" cy="3858875"/>
          </a:xfrm>
          <a:prstGeom prst="roundRect">
            <a:avLst>
              <a:gd name="adj" fmla="val 3319"/>
            </a:avLst>
          </a:prstGeom>
          <a:solidFill>
            <a:schemeClr val="accent5">
              <a:lumMod val="40000"/>
              <a:lumOff val="60000"/>
            </a:schemeClr>
          </a:solidFill>
        </p:spPr>
        <p:txBody>
          <a:bodyPr wrap="square" rtlCol="0">
            <a:spAutoFit/>
          </a:bodyPr>
          <a:lstStyle/>
          <a:p>
            <a:r>
              <a:rPr lang="en-US" altLang="zh-CN" sz="1600" dirty="0"/>
              <a:t>Private Sub Button1_Click(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 </a:t>
            </a:r>
            <a:r>
              <a:rPr lang="en-US" altLang="zh-CN" sz="1600" dirty="0"/>
              <a:t>Handles Button1.Click</a:t>
            </a:r>
            <a:endParaRPr lang="zh-CN" altLang="zh-CN" sz="1600" dirty="0"/>
          </a:p>
          <a:p>
            <a:r>
              <a:rPr lang="en-US" altLang="zh-CN" sz="1600" dirty="0"/>
              <a:t>    Static n As Integer              		' </a:t>
            </a:r>
            <a:r>
              <a:rPr lang="zh-CN" altLang="zh-CN" sz="1600" dirty="0"/>
              <a:t>定义静态变量，在每次触发该事件时，它的值能保留</a:t>
            </a:r>
          </a:p>
          <a:p>
            <a:r>
              <a:rPr lang="en-US" altLang="zh-CN" sz="1600" dirty="0"/>
              <a:t>    If TextBox1.Text = "ABC" And TextBox2.Text = "123" Then</a:t>
            </a:r>
            <a:endParaRPr lang="zh-CN" altLang="zh-CN" sz="1600" dirty="0"/>
          </a:p>
          <a:p>
            <a:r>
              <a:rPr lang="en-US" altLang="zh-CN" sz="1600" dirty="0"/>
              <a:t>        </a:t>
            </a:r>
            <a:r>
              <a:rPr lang="en-US" altLang="zh-CN" sz="1600" dirty="0" err="1"/>
              <a:t>MsgBox</a:t>
            </a:r>
            <a:r>
              <a:rPr lang="en-US" altLang="zh-CN" sz="1600" dirty="0"/>
              <a:t>("</a:t>
            </a:r>
            <a:r>
              <a:rPr lang="zh-CN" altLang="zh-CN" sz="1600" dirty="0"/>
              <a:t>欢迎光临！</a:t>
            </a:r>
            <a:r>
              <a:rPr lang="en-US" altLang="zh-CN" sz="1600" dirty="0"/>
              <a:t>", </a:t>
            </a:r>
            <a:r>
              <a:rPr lang="en-US" altLang="zh-CN" sz="1600" dirty="0" err="1"/>
              <a:t>MsgBoxStyle.OkOnly</a:t>
            </a:r>
            <a:r>
              <a:rPr lang="en-US" altLang="zh-CN" sz="1600" dirty="0"/>
              <a:t>, "</a:t>
            </a:r>
            <a:r>
              <a:rPr lang="zh-CN" altLang="zh-CN" sz="1600" dirty="0"/>
              <a:t>系统提示</a:t>
            </a:r>
            <a:r>
              <a:rPr lang="en-US" altLang="zh-CN" sz="1600" dirty="0"/>
              <a:t>")</a:t>
            </a:r>
            <a:endParaRPr lang="zh-CN" altLang="zh-CN" sz="1600" dirty="0"/>
          </a:p>
          <a:p>
            <a:r>
              <a:rPr lang="en-US" altLang="zh-CN" sz="1600" dirty="0"/>
              <a:t>    Else</a:t>
            </a:r>
            <a:endParaRPr lang="zh-CN" altLang="zh-CN" sz="1600" dirty="0"/>
          </a:p>
          <a:p>
            <a:r>
              <a:rPr lang="en-US" altLang="zh-CN" sz="1600" dirty="0"/>
              <a:t>        n = n + 1                        	' </a:t>
            </a:r>
            <a:r>
              <a:rPr lang="zh-CN" altLang="zh-CN" sz="1600" dirty="0"/>
              <a:t>统计错误的次数</a:t>
            </a:r>
          </a:p>
          <a:p>
            <a:r>
              <a:rPr lang="en-US" altLang="zh-CN" sz="1600" dirty="0"/>
              <a:t>        If n = 3 Then</a:t>
            </a:r>
            <a:endParaRPr lang="zh-CN" altLang="zh-CN" sz="1600" dirty="0"/>
          </a:p>
          <a:p>
            <a:r>
              <a:rPr lang="en-US" altLang="zh-CN" sz="1600" dirty="0"/>
              <a:t>            </a:t>
            </a:r>
            <a:r>
              <a:rPr lang="en-US" altLang="zh-CN" sz="1600" dirty="0" err="1"/>
              <a:t>MsgBox</a:t>
            </a:r>
            <a:r>
              <a:rPr lang="en-US" altLang="zh-CN" sz="1600" dirty="0"/>
              <a:t>("</a:t>
            </a:r>
            <a:r>
              <a:rPr lang="zh-CN" altLang="zh-CN" sz="1600" dirty="0"/>
              <a:t>你无权登录</a:t>
            </a:r>
            <a:r>
              <a:rPr lang="en-US" altLang="zh-CN" sz="1600" dirty="0"/>
              <a:t>!", </a:t>
            </a:r>
            <a:r>
              <a:rPr lang="en-US" altLang="zh-CN" sz="1600" dirty="0" err="1"/>
              <a:t>MsgBoxStyle.OkOnly</a:t>
            </a:r>
            <a:r>
              <a:rPr lang="en-US" altLang="zh-CN" sz="1600" dirty="0"/>
              <a:t>, "</a:t>
            </a:r>
            <a:r>
              <a:rPr lang="zh-CN" altLang="zh-CN" sz="1600" dirty="0"/>
              <a:t>系统提示</a:t>
            </a:r>
            <a:r>
              <a:rPr lang="en-US" altLang="zh-CN" sz="1600" dirty="0"/>
              <a:t>")</a:t>
            </a:r>
            <a:endParaRPr lang="zh-CN" altLang="zh-CN" sz="1600" dirty="0"/>
          </a:p>
          <a:p>
            <a:r>
              <a:rPr lang="en-US" altLang="zh-CN" sz="1600" dirty="0"/>
              <a:t>            Button1.Enabled = False       	' </a:t>
            </a:r>
            <a:r>
              <a:rPr lang="zh-CN" altLang="zh-CN" sz="1600" dirty="0"/>
              <a:t>使按钮禁用</a:t>
            </a:r>
          </a:p>
          <a:p>
            <a:r>
              <a:rPr lang="en-US" altLang="zh-CN" sz="1600" dirty="0"/>
              <a:t>        Else</a:t>
            </a:r>
            <a:endParaRPr lang="zh-CN" altLang="zh-CN" sz="1600" dirty="0"/>
          </a:p>
          <a:p>
            <a:r>
              <a:rPr lang="en-US" altLang="zh-CN" sz="1600" dirty="0"/>
              <a:t>            </a:t>
            </a:r>
            <a:r>
              <a:rPr lang="en-US" altLang="zh-CN" sz="1600" dirty="0" err="1"/>
              <a:t>MsgBox</a:t>
            </a:r>
            <a:r>
              <a:rPr lang="en-US" altLang="zh-CN" sz="1600" dirty="0"/>
              <a:t>("</a:t>
            </a:r>
            <a:r>
              <a:rPr lang="zh-CN" altLang="zh-CN" sz="1600" dirty="0"/>
              <a:t>密码或用户名错误</a:t>
            </a:r>
            <a:r>
              <a:rPr lang="en-US" altLang="zh-CN" sz="1600" dirty="0"/>
              <a:t>!",  </a:t>
            </a:r>
            <a:r>
              <a:rPr lang="en-US" altLang="zh-CN" sz="1600" dirty="0" err="1"/>
              <a:t>MsgBoxStyle.OkOnly</a:t>
            </a:r>
            <a:r>
              <a:rPr lang="en-US" altLang="zh-CN" sz="1600" dirty="0"/>
              <a:t>, "</a:t>
            </a:r>
            <a:r>
              <a:rPr lang="zh-CN" altLang="zh-CN" sz="1600" dirty="0"/>
              <a:t>系统提示</a:t>
            </a:r>
            <a:r>
              <a:rPr lang="en-US" altLang="zh-CN" sz="1600" dirty="0"/>
              <a:t>")</a:t>
            </a:r>
            <a:endParaRPr lang="zh-CN" altLang="zh-CN" sz="1600" dirty="0"/>
          </a:p>
          <a:p>
            <a:r>
              <a:rPr lang="en-US" altLang="zh-CN" sz="1600" dirty="0"/>
              <a:t>        End If</a:t>
            </a:r>
            <a:endParaRPr lang="zh-CN" altLang="zh-CN" sz="1600" dirty="0"/>
          </a:p>
          <a:p>
            <a:r>
              <a:rPr lang="en-US" altLang="zh-CN" sz="1600" dirty="0"/>
              <a:t>    End If</a:t>
            </a:r>
            <a:endParaRPr lang="zh-CN" altLang="zh-CN" sz="1600" dirty="0"/>
          </a:p>
          <a:p>
            <a:r>
              <a:rPr lang="en-US" altLang="zh-CN" sz="1600" dirty="0"/>
              <a:t>End </a:t>
            </a:r>
            <a:r>
              <a:rPr lang="en-US" altLang="zh-CN" sz="1600" dirty="0" smtClean="0"/>
              <a:t>Sub</a:t>
            </a:r>
          </a:p>
        </p:txBody>
      </p:sp>
    </p:spTree>
    <p:extLst>
      <p:ext uri="{BB962C8B-B14F-4D97-AF65-F5344CB8AC3E}">
        <p14:creationId xmlns:p14="http://schemas.microsoft.com/office/powerpoint/2010/main" val="876532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应用举例—登录 </a:t>
            </a:r>
          </a:p>
        </p:txBody>
      </p:sp>
      <p:sp>
        <p:nvSpPr>
          <p:cNvPr id="3" name="矩形 2"/>
          <p:cNvSpPr/>
          <p:nvPr/>
        </p:nvSpPr>
        <p:spPr>
          <a:xfrm>
            <a:off x="1249142" y="807648"/>
            <a:ext cx="4108817" cy="353943"/>
          </a:xfrm>
          <a:prstGeom prst="rect">
            <a:avLst/>
          </a:prstGeom>
        </p:spPr>
        <p:txBody>
          <a:bodyPr wrap="none">
            <a:spAutoFit/>
          </a:bodyPr>
          <a:lstStyle/>
          <a:p>
            <a:r>
              <a:rPr lang="zh-CN" altLang="zh-CN" dirty="0"/>
              <a:t>“</a:t>
            </a:r>
            <a:r>
              <a:rPr lang="zh-CN" altLang="zh-CN" u="sng" dirty="0"/>
              <a:t>免费注册</a:t>
            </a:r>
            <a:r>
              <a:rPr lang="zh-CN" altLang="zh-CN" dirty="0"/>
              <a:t>”链接标签的程序代码如下：</a:t>
            </a:r>
          </a:p>
        </p:txBody>
      </p:sp>
      <p:sp>
        <p:nvSpPr>
          <p:cNvPr id="4" name="TextBox 3"/>
          <p:cNvSpPr txBox="1"/>
          <p:nvPr/>
        </p:nvSpPr>
        <p:spPr>
          <a:xfrm>
            <a:off x="1446028" y="1161591"/>
            <a:ext cx="8793125" cy="2269748"/>
          </a:xfrm>
          <a:prstGeom prst="roundRect">
            <a:avLst>
              <a:gd name="adj" fmla="val 7871"/>
            </a:avLst>
          </a:prstGeom>
          <a:solidFill>
            <a:schemeClr val="accent5">
              <a:lumMod val="40000"/>
              <a:lumOff val="60000"/>
            </a:schemeClr>
          </a:solidFill>
        </p:spPr>
        <p:txBody>
          <a:bodyPr wrap="square" rtlCol="0">
            <a:spAutoFit/>
          </a:bodyPr>
          <a:lstStyle/>
          <a:p>
            <a:r>
              <a:rPr lang="en-US" altLang="zh-CN" dirty="0"/>
              <a:t>Private Sub LinkLabel1_LinkClicked(</a:t>
            </a:r>
            <a:r>
              <a:rPr lang="en-US" altLang="zh-CN" dirty="0" err="1"/>
              <a:t>ByVal</a:t>
            </a:r>
            <a:r>
              <a:rPr lang="en-US" altLang="zh-CN" dirty="0"/>
              <a:t> sender As </a:t>
            </a:r>
            <a:r>
              <a:rPr lang="en-US" altLang="zh-CN" dirty="0" err="1"/>
              <a:t>System.Object</a:t>
            </a:r>
            <a:r>
              <a:rPr lang="en-US" altLang="zh-CN" dirty="0"/>
              <a:t>, </a:t>
            </a:r>
            <a:endParaRPr lang="zh-CN" altLang="zh-CN" dirty="0"/>
          </a:p>
          <a:p>
            <a:r>
              <a:rPr lang="en-US" altLang="zh-CN" dirty="0" err="1"/>
              <a:t>ByVal</a:t>
            </a:r>
            <a:r>
              <a:rPr lang="en-US" altLang="zh-CN" dirty="0"/>
              <a:t> e As </a:t>
            </a:r>
            <a:r>
              <a:rPr lang="en-US" altLang="zh-CN" dirty="0" err="1"/>
              <a:t>System.Windows.Forms.LinkLabelLinkClickedEventArgs</a:t>
            </a:r>
            <a:r>
              <a:rPr lang="en-US" altLang="zh-CN" dirty="0"/>
              <a:t>) Handles LinkLabel1.LinkClicked</a:t>
            </a:r>
            <a:endParaRPr lang="zh-CN" altLang="zh-CN" dirty="0"/>
          </a:p>
          <a:p>
            <a:r>
              <a:rPr lang="en-US" altLang="zh-CN" dirty="0"/>
              <a:t>        LinkLabel1.LinkVisited = True</a:t>
            </a:r>
            <a:endParaRPr lang="zh-CN" altLang="zh-CN" dirty="0"/>
          </a:p>
          <a:p>
            <a:r>
              <a:rPr lang="en-US" altLang="zh-CN" dirty="0"/>
              <a:t>        </a:t>
            </a:r>
            <a:r>
              <a:rPr lang="en-US" altLang="zh-CN" dirty="0" err="1"/>
              <a:t>System.Diagnostics.Process.Start</a:t>
            </a:r>
            <a:r>
              <a:rPr lang="en-US" altLang="zh-CN" dirty="0"/>
              <a:t>("http://member1.taobao.com/member/</a:t>
            </a:r>
            <a:r>
              <a:rPr lang="en-US" altLang="zh-CN" dirty="0" err="1"/>
              <a:t>new_register.jhtml</a:t>
            </a:r>
            <a:endParaRPr lang="zh-CN" altLang="zh-CN" dirty="0"/>
          </a:p>
          <a:p>
            <a:r>
              <a:rPr lang="en-US" altLang="zh-CN" dirty="0"/>
              <a:t>						</a:t>
            </a:r>
            <a:r>
              <a:rPr lang="en-US" altLang="zh-CN" dirty="0" smtClean="0"/>
              <a:t>?</a:t>
            </a:r>
            <a:r>
              <a:rPr lang="en-US" altLang="zh-CN" dirty="0"/>
              <a:t>from=&amp;</a:t>
            </a:r>
            <a:r>
              <a:rPr lang="en-US" altLang="zh-CN" dirty="0" err="1"/>
              <a:t>ex_info</a:t>
            </a:r>
            <a:r>
              <a:rPr lang="en-US" altLang="zh-CN" dirty="0"/>
              <a:t>=&amp;</a:t>
            </a:r>
            <a:r>
              <a:rPr lang="en-US" altLang="zh-CN" dirty="0" err="1"/>
              <a:t>ex_sign</a:t>
            </a:r>
            <a:r>
              <a:rPr lang="en-US" altLang="zh-CN" dirty="0"/>
              <a:t>=")</a:t>
            </a:r>
            <a:endParaRPr lang="zh-CN" altLang="zh-CN" dirty="0"/>
          </a:p>
          <a:p>
            <a:r>
              <a:rPr lang="en-US" altLang="zh-CN" dirty="0"/>
              <a:t>End </a:t>
            </a:r>
            <a:r>
              <a:rPr lang="en-US" altLang="zh-CN" dirty="0" smtClean="0"/>
              <a:t>Sub</a:t>
            </a:r>
          </a:p>
        </p:txBody>
      </p:sp>
      <p:sp>
        <p:nvSpPr>
          <p:cNvPr id="5" name="矩形 4"/>
          <p:cNvSpPr/>
          <p:nvPr/>
        </p:nvSpPr>
        <p:spPr>
          <a:xfrm>
            <a:off x="1249142" y="3431339"/>
            <a:ext cx="3368230" cy="353943"/>
          </a:xfrm>
          <a:prstGeom prst="rect">
            <a:avLst/>
          </a:prstGeom>
        </p:spPr>
        <p:txBody>
          <a:bodyPr wrap="none">
            <a:spAutoFit/>
          </a:bodyPr>
          <a:lstStyle/>
          <a:p>
            <a:r>
              <a:rPr lang="zh-CN" altLang="zh-CN" dirty="0"/>
              <a:t>这里设置链接标签的目标</a:t>
            </a:r>
            <a:r>
              <a:rPr lang="en-US" altLang="zh-CN" dirty="0"/>
              <a:t>URL</a:t>
            </a:r>
            <a:r>
              <a:rPr lang="zh-CN" altLang="zh-CN" dirty="0"/>
              <a:t>为：</a:t>
            </a:r>
          </a:p>
        </p:txBody>
      </p:sp>
      <p:sp>
        <p:nvSpPr>
          <p:cNvPr id="6" name="圆角矩形 5"/>
          <p:cNvSpPr/>
          <p:nvPr/>
        </p:nvSpPr>
        <p:spPr>
          <a:xfrm>
            <a:off x="1446028" y="3780506"/>
            <a:ext cx="8793125" cy="391597"/>
          </a:xfrm>
          <a:prstGeom prst="roundRect">
            <a:avLst/>
          </a:prstGeom>
          <a:solidFill>
            <a:schemeClr val="accent5">
              <a:lumMod val="40000"/>
              <a:lumOff val="60000"/>
            </a:schemeClr>
          </a:solidFill>
        </p:spPr>
        <p:txBody>
          <a:bodyPr wrap="square">
            <a:spAutoFit/>
          </a:bodyPr>
          <a:lstStyle/>
          <a:p>
            <a:r>
              <a:rPr lang="en-US" altLang="zh-CN" dirty="0"/>
              <a:t>"http://member1.taobao.com/member/</a:t>
            </a:r>
            <a:r>
              <a:rPr lang="en-US" altLang="zh-CN" dirty="0" err="1"/>
              <a:t>new_register.jhtml?from</a:t>
            </a:r>
            <a:r>
              <a:rPr lang="en-US" altLang="zh-CN" dirty="0"/>
              <a:t>=&amp;</a:t>
            </a:r>
            <a:r>
              <a:rPr lang="en-US" altLang="zh-CN" dirty="0" err="1"/>
              <a:t>ex_info</a:t>
            </a:r>
            <a:r>
              <a:rPr lang="en-US" altLang="zh-CN" dirty="0"/>
              <a:t>=&amp;</a:t>
            </a:r>
            <a:r>
              <a:rPr lang="en-US" altLang="zh-CN" dirty="0" err="1"/>
              <a:t>ex_sign</a:t>
            </a:r>
            <a:r>
              <a:rPr lang="en-US" altLang="zh-CN" dirty="0"/>
              <a:t>="</a:t>
            </a:r>
            <a:endParaRPr lang="zh-CN" altLang="zh-CN" dirty="0"/>
          </a:p>
        </p:txBody>
      </p:sp>
    </p:spTree>
    <p:extLst>
      <p:ext uri="{BB962C8B-B14F-4D97-AF65-F5344CB8AC3E}">
        <p14:creationId xmlns:p14="http://schemas.microsoft.com/office/powerpoint/2010/main" val="22457038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61339" y="2667539"/>
            <a:ext cx="1853047"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标</a:t>
            </a:r>
            <a:r>
              <a:rPr lang="en-US" altLang="zh-CN" dirty="0" smtClean="0"/>
              <a:t> </a:t>
            </a:r>
            <a:r>
              <a:rPr lang="zh-CN" altLang="zh-CN" dirty="0" smtClean="0"/>
              <a:t>按</a:t>
            </a:r>
            <a:r>
              <a:rPr lang="en-US" altLang="zh-CN" dirty="0" smtClean="0"/>
              <a:t> </a:t>
            </a:r>
            <a:r>
              <a:rPr lang="zh-CN" altLang="zh-CN" dirty="0" smtClean="0"/>
              <a:t>钮</a:t>
            </a:r>
            <a:endParaRPr lang="zh-CN" altLang="en-US" dirty="0"/>
          </a:p>
        </p:txBody>
      </p:sp>
      <p:cxnSp>
        <p:nvCxnSpPr>
          <p:cNvPr id="11" name="直接连接符 10"/>
          <p:cNvCxnSpPr/>
          <p:nvPr/>
        </p:nvCxnSpPr>
        <p:spPr>
          <a:xfrm>
            <a:off x="5032119" y="3157833"/>
            <a:ext cx="2583893"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867645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应用举例—登录 </a:t>
            </a:r>
          </a:p>
        </p:txBody>
      </p:sp>
      <p:sp>
        <p:nvSpPr>
          <p:cNvPr id="3" name="TextBox 2"/>
          <p:cNvSpPr txBox="1"/>
          <p:nvPr/>
        </p:nvSpPr>
        <p:spPr>
          <a:xfrm>
            <a:off x="956930" y="808074"/>
            <a:ext cx="9346019" cy="1138773"/>
          </a:xfrm>
          <a:prstGeom prst="rect">
            <a:avLst/>
          </a:prstGeom>
          <a:noFill/>
        </p:spPr>
        <p:txBody>
          <a:bodyPr wrap="square" rtlCol="0">
            <a:spAutoFit/>
          </a:bodyPr>
          <a:lstStyle/>
          <a:p>
            <a:pPr indent="446088"/>
            <a:r>
              <a:rPr lang="zh-CN" altLang="zh-CN" dirty="0"/>
              <a:t>（</a:t>
            </a:r>
            <a:r>
              <a:rPr lang="en-US" altLang="zh-CN" dirty="0"/>
              <a:t>3</a:t>
            </a:r>
            <a:r>
              <a:rPr lang="zh-CN" altLang="zh-CN" dirty="0"/>
              <a:t>）运行程序。程序运行后的各种界面效果如图</a:t>
            </a:r>
            <a:r>
              <a:rPr lang="en-US" altLang="zh-CN" dirty="0"/>
              <a:t>4.9</a:t>
            </a:r>
            <a:r>
              <a:rPr lang="zh-CN" altLang="zh-CN" dirty="0"/>
              <a:t>所示，第一次输入了正确的用户名和密码，则显示“欢迎光临！”；第二次输入了错误的密码和用户名，则显示“密码或用户名错误！”；第三次输入错误时，则提示“你无权登录！”，同时将“登录”按钮禁用，变成灰色；单击页面右下角的“</a:t>
            </a:r>
            <a:r>
              <a:rPr lang="zh-CN" altLang="zh-CN" u="sng" dirty="0"/>
              <a:t>免费注册</a:t>
            </a:r>
            <a:r>
              <a:rPr lang="zh-CN" altLang="zh-CN" dirty="0"/>
              <a:t>”链接，启动浏览器加载“淘宝网”的注册页</a:t>
            </a:r>
            <a:r>
              <a:rPr lang="zh-CN" altLang="zh-CN" dirty="0" smtClean="0"/>
              <a:t>。</a:t>
            </a:r>
            <a:endParaRPr lang="zh-CN" altLang="zh-CN" dirty="0"/>
          </a:p>
        </p:txBody>
      </p:sp>
      <p:pic>
        <p:nvPicPr>
          <p:cNvPr id="14339" name="Picture 3" descr="4t9"/>
          <p:cNvPicPr>
            <a:picLocks noChangeAspect="1" noChangeArrowheads="1"/>
          </p:cNvPicPr>
          <p:nvPr/>
        </p:nvPicPr>
        <p:blipFill>
          <a:blip r:embed="rId3" cstate="print">
            <a:extLst>
              <a:ext uri="{28A0092B-C50C-407E-A947-70E740481C1C}">
                <a14:useLocalDpi xmlns:a14="http://schemas.microsoft.com/office/drawing/2010/main" val="0"/>
              </a:ext>
            </a:extLst>
          </a:blip>
          <a:srcRect b="35182"/>
          <a:stretch>
            <a:fillRect/>
          </a:stretch>
        </p:blipFill>
        <p:spPr bwMode="auto">
          <a:xfrm>
            <a:off x="2736611" y="2095686"/>
            <a:ext cx="5786655" cy="2688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4t9"/>
          <p:cNvPicPr>
            <a:picLocks noChangeAspect="1" noChangeArrowheads="1"/>
          </p:cNvPicPr>
          <p:nvPr/>
        </p:nvPicPr>
        <p:blipFill>
          <a:blip r:embed="rId3" cstate="print">
            <a:extLst>
              <a:ext uri="{28A0092B-C50C-407E-A947-70E740481C1C}">
                <a14:useLocalDpi xmlns:a14="http://schemas.microsoft.com/office/drawing/2010/main" val="0"/>
              </a:ext>
            </a:extLst>
          </a:blip>
          <a:srcRect t="68111"/>
          <a:stretch>
            <a:fillRect/>
          </a:stretch>
        </p:blipFill>
        <p:spPr bwMode="auto">
          <a:xfrm>
            <a:off x="2450820" y="4886950"/>
            <a:ext cx="6508488" cy="1481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79950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171903" y="3307098"/>
            <a:ext cx="4444689"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选择类控件及分组</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836484" y="1096651"/>
            <a:ext cx="9008725"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4</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常用控件</a:t>
            </a:r>
          </a:p>
        </p:txBody>
      </p:sp>
    </p:spTree>
    <p:extLst>
      <p:ext uri="{BB962C8B-B14F-4D97-AF65-F5344CB8AC3E}">
        <p14:creationId xmlns:p14="http://schemas.microsoft.com/office/powerpoint/2010/main" val="2609286800"/>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5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8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121083" y="2667539"/>
            <a:ext cx="2810800"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复选框和单选按钮</a:t>
            </a:r>
          </a:p>
        </p:txBody>
      </p:sp>
      <p:cxnSp>
        <p:nvCxnSpPr>
          <p:cNvPr id="11" name="直接连接符 10"/>
          <p:cNvCxnSpPr/>
          <p:nvPr/>
        </p:nvCxnSpPr>
        <p:spPr>
          <a:xfrm>
            <a:off x="5032119" y="3157833"/>
            <a:ext cx="2835974"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695338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复选框和单选按钮</a:t>
            </a:r>
          </a:p>
        </p:txBody>
      </p:sp>
      <p:sp>
        <p:nvSpPr>
          <p:cNvPr id="4" name="TextBox 3"/>
          <p:cNvSpPr txBox="1"/>
          <p:nvPr/>
        </p:nvSpPr>
        <p:spPr>
          <a:xfrm>
            <a:off x="946298" y="839972"/>
            <a:ext cx="9579935" cy="1138773"/>
          </a:xfrm>
          <a:prstGeom prst="rect">
            <a:avLst/>
          </a:prstGeom>
          <a:noFill/>
        </p:spPr>
        <p:txBody>
          <a:bodyPr wrap="square" rtlCol="0">
            <a:spAutoFit/>
          </a:bodyPr>
          <a:lstStyle/>
          <a:p>
            <a:pPr indent="446088"/>
            <a:r>
              <a:rPr lang="en-US" altLang="zh-CN" dirty="0" err="1"/>
              <a:t>CheckBox</a:t>
            </a:r>
            <a:r>
              <a:rPr lang="zh-CN" altLang="zh-CN" dirty="0"/>
              <a:t>控件和</a:t>
            </a:r>
            <a:r>
              <a:rPr lang="en-US" altLang="zh-CN" dirty="0" err="1"/>
              <a:t>RadioButton</a:t>
            </a:r>
            <a:r>
              <a:rPr lang="zh-CN" altLang="zh-CN" dirty="0"/>
              <a:t>都用于指示用户的可选项，但它们的不同之处是，在单选按钮组中一次只能选择一个单选按钮，当用户选择某单选按钮后，同一组中的其他单选按钮不能同时被选定。</a:t>
            </a:r>
            <a:r>
              <a:rPr lang="en-US" altLang="zh-CN" dirty="0" err="1"/>
              <a:t>CheckBox</a:t>
            </a:r>
            <a:r>
              <a:rPr lang="zh-CN" altLang="zh-CN" dirty="0"/>
              <a:t>控件则可以选择任意数量的选项。</a:t>
            </a:r>
          </a:p>
          <a:p>
            <a:pPr indent="446088"/>
            <a:r>
              <a:rPr lang="zh-CN" altLang="zh-CN" dirty="0"/>
              <a:t>表</a:t>
            </a:r>
            <a:r>
              <a:rPr lang="en-US" altLang="zh-CN" dirty="0"/>
              <a:t>4.6</a:t>
            </a:r>
            <a:r>
              <a:rPr lang="zh-CN" altLang="zh-CN" dirty="0"/>
              <a:t>列出了</a:t>
            </a:r>
            <a:r>
              <a:rPr lang="en-US" altLang="zh-CN" dirty="0" err="1"/>
              <a:t>CheckBox</a:t>
            </a:r>
            <a:r>
              <a:rPr lang="zh-CN" altLang="zh-CN" dirty="0"/>
              <a:t>控件和</a:t>
            </a:r>
            <a:r>
              <a:rPr lang="en-US" altLang="zh-CN" dirty="0" err="1"/>
              <a:t>RadioButton</a:t>
            </a:r>
            <a:r>
              <a:rPr lang="zh-CN" altLang="zh-CN" dirty="0"/>
              <a:t>控件的常用属性</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889913467"/>
              </p:ext>
            </p:extLst>
          </p:nvPr>
        </p:nvGraphicFramePr>
        <p:xfrm>
          <a:off x="1520458" y="2125664"/>
          <a:ext cx="8782492" cy="2861008"/>
        </p:xfrm>
        <a:graphic>
          <a:graphicData uri="http://schemas.openxmlformats.org/drawingml/2006/table">
            <a:tbl>
              <a:tblPr firstRow="1" firstCol="1" bandRow="1"/>
              <a:tblGrid>
                <a:gridCol w="1179212"/>
                <a:gridCol w="7603280"/>
              </a:tblGrid>
              <a:tr h="317890">
                <a:tc>
                  <a:txBody>
                    <a:bodyPr/>
                    <a:lstStyle/>
                    <a:p>
                      <a:pPr algn="ctr">
                        <a:lnSpc>
                          <a:spcPct val="100000"/>
                        </a:lnSpc>
                        <a:spcAft>
                          <a:spcPts val="0"/>
                        </a:spcAft>
                        <a:tabLst>
                          <a:tab pos="5328920" algn="r"/>
                        </a:tabLst>
                      </a:pPr>
                      <a:r>
                        <a:rPr lang="zh-CN" sz="1400" b="1" kern="1050" dirty="0">
                          <a:effectLst/>
                          <a:latin typeface="Times New Roman"/>
                          <a:ea typeface="宋体"/>
                        </a:rPr>
                        <a:t>属性</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ct val="10000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635779">
                <a:tc>
                  <a:txBody>
                    <a:bodyPr/>
                    <a:lstStyle/>
                    <a:p>
                      <a:pPr algn="l">
                        <a:lnSpc>
                          <a:spcPct val="10000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用来显示标题，与一般的控件不同，选择类控件的标题一般显示在右方，主要告诉用户该对象的功能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5779">
                <a:tc>
                  <a:txBody>
                    <a:bodyPr/>
                    <a:lstStyle/>
                    <a:p>
                      <a:pPr algn="l">
                        <a:lnSpc>
                          <a:spcPct val="100000"/>
                        </a:lnSpc>
                        <a:spcAft>
                          <a:spcPts val="0"/>
                        </a:spcAft>
                        <a:tabLst>
                          <a:tab pos="5328920" algn="r"/>
                        </a:tabLst>
                      </a:pPr>
                      <a:r>
                        <a:rPr lang="en-US" sz="1400" kern="1050">
                          <a:effectLst/>
                          <a:latin typeface="Times New Roman"/>
                          <a:ea typeface="宋体"/>
                        </a:rPr>
                        <a:t>Enable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用来设置控件是否会对事件产生反应，值为</a:t>
                      </a:r>
                      <a:r>
                        <a:rPr lang="en-US" sz="1400" kern="1050">
                          <a:effectLst/>
                          <a:latin typeface="Times New Roman"/>
                          <a:ea typeface="宋体"/>
                        </a:rPr>
                        <a:t>True</a:t>
                      </a:r>
                      <a:r>
                        <a:rPr lang="zh-CN" sz="1400" kern="1050">
                          <a:effectLst/>
                          <a:latin typeface="Times New Roman"/>
                          <a:ea typeface="宋体"/>
                        </a:rPr>
                        <a:t>时，能对用户事件产生反应，允许用户修改它的状态；值为</a:t>
                      </a:r>
                      <a:r>
                        <a:rPr lang="en-US" sz="1400" kern="1050">
                          <a:effectLst/>
                          <a:latin typeface="Times New Roman"/>
                          <a:ea typeface="宋体"/>
                        </a:rPr>
                        <a:t>False</a:t>
                      </a:r>
                      <a:r>
                        <a:rPr lang="zh-CN" sz="1400" kern="1050">
                          <a:effectLst/>
                          <a:latin typeface="Times New Roman"/>
                          <a:ea typeface="宋体"/>
                        </a:rPr>
                        <a:t>时，不能对用户事件产生反应，执行时，该框会以灰色显示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890">
                <a:tc>
                  <a:txBody>
                    <a:bodyPr/>
                    <a:lstStyle/>
                    <a:p>
                      <a:pPr algn="l">
                        <a:lnSpc>
                          <a:spcPct val="100000"/>
                        </a:lnSpc>
                        <a:spcAft>
                          <a:spcPts val="0"/>
                        </a:spcAft>
                        <a:tabLst>
                          <a:tab pos="5328920" algn="r"/>
                        </a:tabLst>
                      </a:pPr>
                      <a:r>
                        <a:rPr lang="en-US" sz="1400" kern="1050">
                          <a:effectLst/>
                          <a:latin typeface="Times New Roman"/>
                          <a:ea typeface="宋体"/>
                        </a:rPr>
                        <a:t>Appearance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设置对象的外观，一般为</a:t>
                      </a:r>
                      <a:r>
                        <a:rPr lang="en-US" sz="1400" kern="1050">
                          <a:effectLst/>
                          <a:latin typeface="Times New Roman"/>
                          <a:ea typeface="宋体"/>
                        </a:rPr>
                        <a:t>Normal</a:t>
                      </a:r>
                      <a:r>
                        <a:rPr lang="zh-CN" sz="1400" kern="1050">
                          <a:effectLst/>
                          <a:latin typeface="Times New Roman"/>
                          <a:ea typeface="宋体"/>
                        </a:rPr>
                        <a:t>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890">
                <a:tc>
                  <a:txBody>
                    <a:bodyPr/>
                    <a:lstStyle/>
                    <a:p>
                      <a:pPr algn="l">
                        <a:lnSpc>
                          <a:spcPct val="100000"/>
                        </a:lnSpc>
                        <a:spcAft>
                          <a:spcPts val="0"/>
                        </a:spcAft>
                        <a:tabLst>
                          <a:tab pos="5328920" algn="r"/>
                        </a:tabLst>
                      </a:pPr>
                      <a:r>
                        <a:rPr lang="en-US" sz="1400" kern="1050">
                          <a:effectLst/>
                          <a:latin typeface="Times New Roman"/>
                          <a:ea typeface="宋体"/>
                        </a:rPr>
                        <a:t>CheckAlign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设置对齐方式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890">
                <a:tc>
                  <a:txBody>
                    <a:bodyPr/>
                    <a:lstStyle/>
                    <a:p>
                      <a:pPr algn="l">
                        <a:lnSpc>
                          <a:spcPct val="100000"/>
                        </a:lnSpc>
                        <a:spcAft>
                          <a:spcPts val="0"/>
                        </a:spcAft>
                        <a:tabLst>
                          <a:tab pos="5328920" algn="r"/>
                        </a:tabLst>
                      </a:pPr>
                      <a:r>
                        <a:rPr lang="en-US" sz="1400" kern="1050">
                          <a:effectLst/>
                          <a:latin typeface="Times New Roman"/>
                          <a:ea typeface="宋体"/>
                        </a:rPr>
                        <a:t>CheckedState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返回对象的选择状态，</a:t>
                      </a:r>
                      <a:r>
                        <a:rPr lang="en-US" sz="1400" kern="1050">
                          <a:effectLst/>
                          <a:latin typeface="Times New Roman"/>
                          <a:ea typeface="宋体"/>
                        </a:rPr>
                        <a:t>CheckBox</a:t>
                      </a:r>
                      <a:r>
                        <a:rPr lang="zh-CN" sz="1400" kern="1050">
                          <a:effectLst/>
                          <a:latin typeface="Times New Roman"/>
                          <a:ea typeface="宋体"/>
                        </a:rPr>
                        <a:t>根据情况有三种不同的选择状态，但是</a:t>
                      </a:r>
                      <a:r>
                        <a:rPr lang="en-US" sz="1400" kern="1050">
                          <a:effectLst/>
                          <a:latin typeface="Times New Roman"/>
                          <a:ea typeface="宋体"/>
                        </a:rPr>
                        <a:t>RadioButton</a:t>
                      </a:r>
                      <a:r>
                        <a:rPr lang="zh-CN" sz="1400" kern="1050">
                          <a:effectLst/>
                          <a:latin typeface="Times New Roman"/>
                          <a:ea typeface="宋体"/>
                        </a:rPr>
                        <a:t>没有该属性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890">
                <a:tc>
                  <a:txBody>
                    <a:bodyPr/>
                    <a:lstStyle/>
                    <a:p>
                      <a:pPr algn="l">
                        <a:lnSpc>
                          <a:spcPct val="100000"/>
                        </a:lnSpc>
                        <a:spcAft>
                          <a:spcPts val="0"/>
                        </a:spcAft>
                        <a:tabLst>
                          <a:tab pos="5328920" algn="r"/>
                        </a:tabLst>
                      </a:pPr>
                      <a:r>
                        <a:rPr lang="en-US" sz="1400" kern="1050">
                          <a:effectLst/>
                          <a:latin typeface="Times New Roman"/>
                          <a:ea typeface="宋体"/>
                        </a:rPr>
                        <a:t>Checked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dirty="0">
                          <a:effectLst/>
                          <a:latin typeface="Times New Roman"/>
                          <a:ea typeface="宋体"/>
                        </a:rPr>
                        <a:t>设置默认状态下是否被启用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681040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复选框和单选按钮</a:t>
            </a:r>
          </a:p>
        </p:txBody>
      </p:sp>
      <p:sp>
        <p:nvSpPr>
          <p:cNvPr id="3" name="TextBox 2"/>
          <p:cNvSpPr txBox="1"/>
          <p:nvPr/>
        </p:nvSpPr>
        <p:spPr>
          <a:xfrm>
            <a:off x="946298" y="818707"/>
            <a:ext cx="9346018" cy="1138773"/>
          </a:xfrm>
          <a:prstGeom prst="rect">
            <a:avLst/>
          </a:prstGeom>
          <a:noFill/>
        </p:spPr>
        <p:txBody>
          <a:bodyPr wrap="square" rtlCol="0">
            <a:spAutoFit/>
          </a:bodyPr>
          <a:lstStyle/>
          <a:p>
            <a:pPr indent="446088"/>
            <a:r>
              <a:rPr lang="en-US" altLang="zh-CN" dirty="0" err="1"/>
              <a:t>CheckBox</a:t>
            </a:r>
            <a:r>
              <a:rPr lang="zh-CN" altLang="zh-CN" dirty="0"/>
              <a:t>控件和</a:t>
            </a:r>
            <a:r>
              <a:rPr lang="en-US" altLang="zh-CN" dirty="0" err="1"/>
              <a:t>RadioButton</a:t>
            </a:r>
            <a:r>
              <a:rPr lang="zh-CN" altLang="zh-CN" dirty="0"/>
              <a:t>控件的常用事件是</a:t>
            </a:r>
            <a:r>
              <a:rPr lang="en-US" altLang="zh-CN" dirty="0" err="1"/>
              <a:t>CheckedChanged</a:t>
            </a:r>
            <a:r>
              <a:rPr lang="zh-CN" altLang="zh-CN" dirty="0"/>
              <a:t>事件和</a:t>
            </a:r>
            <a:r>
              <a:rPr lang="en-US" altLang="zh-CN" dirty="0"/>
              <a:t>Click</a:t>
            </a:r>
            <a:r>
              <a:rPr lang="zh-CN" altLang="zh-CN" dirty="0"/>
              <a:t>事件，当单击鼠标时，</a:t>
            </a:r>
            <a:r>
              <a:rPr lang="en-US" altLang="zh-CN" dirty="0" err="1"/>
              <a:t>CheckBox</a:t>
            </a:r>
            <a:r>
              <a:rPr lang="zh-CN" altLang="zh-CN" dirty="0"/>
              <a:t>控件会触发</a:t>
            </a:r>
            <a:r>
              <a:rPr lang="en-US" altLang="zh-CN" dirty="0"/>
              <a:t>Click</a:t>
            </a:r>
            <a:r>
              <a:rPr lang="zh-CN" altLang="zh-CN" dirty="0"/>
              <a:t>事件和</a:t>
            </a:r>
            <a:r>
              <a:rPr lang="en-US" altLang="zh-CN" dirty="0" err="1"/>
              <a:t>CheckedChanged</a:t>
            </a:r>
            <a:r>
              <a:rPr lang="zh-CN" altLang="zh-CN" dirty="0"/>
              <a:t>事件，但是</a:t>
            </a:r>
            <a:r>
              <a:rPr lang="en-US" altLang="zh-CN" dirty="0" err="1"/>
              <a:t>RadioButton</a:t>
            </a:r>
            <a:r>
              <a:rPr lang="zh-CN" altLang="zh-CN" dirty="0"/>
              <a:t>控件可能只触发</a:t>
            </a:r>
            <a:r>
              <a:rPr lang="en-US" altLang="zh-CN" dirty="0"/>
              <a:t>Click</a:t>
            </a:r>
            <a:r>
              <a:rPr lang="zh-CN" altLang="zh-CN" dirty="0"/>
              <a:t>事件，不一定触发</a:t>
            </a:r>
            <a:r>
              <a:rPr lang="en-US" altLang="zh-CN" dirty="0" err="1"/>
              <a:t>CheckedChanged</a:t>
            </a:r>
            <a:r>
              <a:rPr lang="zh-CN" altLang="zh-CN" dirty="0"/>
              <a:t>事件。</a:t>
            </a:r>
          </a:p>
          <a:p>
            <a:pPr indent="446088"/>
            <a:r>
              <a:rPr lang="zh-CN" altLang="zh-CN" dirty="0"/>
              <a:t>【例</a:t>
            </a:r>
            <a:r>
              <a:rPr lang="en-US" altLang="zh-CN" dirty="0"/>
              <a:t>4.4</a:t>
            </a:r>
            <a:r>
              <a:rPr lang="zh-CN" altLang="zh-CN" dirty="0"/>
              <a:t>】 设计如图</a:t>
            </a:r>
            <a:r>
              <a:rPr lang="en-US" altLang="zh-CN" dirty="0"/>
              <a:t>4.10</a:t>
            </a:r>
            <a:r>
              <a:rPr lang="zh-CN" altLang="zh-CN" dirty="0"/>
              <a:t>所示的界面，实现以下功能</a:t>
            </a:r>
            <a:r>
              <a:rPr lang="zh-CN" altLang="zh-CN" dirty="0" smtClean="0"/>
              <a:t>：</a:t>
            </a:r>
            <a:endParaRPr lang="zh-CN" altLang="zh-CN" dirty="0"/>
          </a:p>
        </p:txBody>
      </p:sp>
      <p:pic>
        <p:nvPicPr>
          <p:cNvPr id="18434" name="Picture 2"/>
          <p:cNvPicPr>
            <a:picLocks noChangeAspect="1" noChangeArrowheads="1"/>
          </p:cNvPicPr>
          <p:nvPr/>
        </p:nvPicPr>
        <p:blipFill>
          <a:blip r:embed="rId3">
            <a:lum bright="-12000"/>
            <a:grayscl/>
            <a:extLst>
              <a:ext uri="{28A0092B-C50C-407E-A947-70E740481C1C}">
                <a14:useLocalDpi xmlns:a14="http://schemas.microsoft.com/office/drawing/2010/main" val="0"/>
              </a:ext>
            </a:extLst>
          </a:blip>
          <a:srcRect/>
          <a:stretch>
            <a:fillRect/>
          </a:stretch>
        </p:blipFill>
        <p:spPr bwMode="auto">
          <a:xfrm>
            <a:off x="4452015" y="2058508"/>
            <a:ext cx="3022673" cy="23967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5094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复选框和单选按钮</a:t>
            </a:r>
          </a:p>
        </p:txBody>
      </p:sp>
      <p:sp>
        <p:nvSpPr>
          <p:cNvPr id="3" name="TextBox 2"/>
          <p:cNvSpPr txBox="1"/>
          <p:nvPr/>
        </p:nvSpPr>
        <p:spPr>
          <a:xfrm>
            <a:off x="999460" y="797442"/>
            <a:ext cx="9335387" cy="2708434"/>
          </a:xfrm>
          <a:prstGeom prst="rect">
            <a:avLst/>
          </a:prstGeom>
          <a:noFill/>
        </p:spPr>
        <p:txBody>
          <a:bodyPr wrap="square" rtlCol="0">
            <a:spAutoFit/>
          </a:bodyPr>
          <a:lstStyle/>
          <a:p>
            <a:pPr indent="446088"/>
            <a:r>
              <a:rPr lang="zh-CN" altLang="zh-CN" dirty="0"/>
              <a:t>当单击“跑步”或“打球”复选框时，在文本框中显示你的爱好为跑步或打球。当单击“男”或“女”单选按钮时，在文本框中显示你的性别。</a:t>
            </a:r>
          </a:p>
          <a:p>
            <a:pPr indent="446088"/>
            <a:r>
              <a:rPr lang="zh-CN" altLang="zh-CN" dirty="0"/>
              <a:t>（</a:t>
            </a:r>
            <a:r>
              <a:rPr lang="en-US" altLang="zh-CN" dirty="0"/>
              <a:t>1</a:t>
            </a:r>
            <a:r>
              <a:rPr lang="zh-CN" altLang="zh-CN" dirty="0"/>
              <a:t>）界面设计。在窗体上放置</a:t>
            </a:r>
            <a:r>
              <a:rPr lang="en-US" altLang="zh-CN" dirty="0"/>
              <a:t>2</a:t>
            </a:r>
            <a:r>
              <a:rPr lang="zh-CN" altLang="zh-CN" dirty="0"/>
              <a:t>个</a:t>
            </a:r>
            <a:r>
              <a:rPr lang="en-US" altLang="zh-CN" dirty="0" err="1"/>
              <a:t>CheckBox</a:t>
            </a:r>
            <a:r>
              <a:rPr lang="zh-CN" altLang="zh-CN" dirty="0"/>
              <a:t>控件和</a:t>
            </a:r>
            <a:r>
              <a:rPr lang="en-US" altLang="zh-CN" dirty="0"/>
              <a:t>2</a:t>
            </a:r>
            <a:r>
              <a:rPr lang="zh-CN" altLang="zh-CN" dirty="0"/>
              <a:t>个</a:t>
            </a:r>
            <a:r>
              <a:rPr lang="en-US" altLang="zh-CN" dirty="0" err="1"/>
              <a:t>RadioButton</a:t>
            </a:r>
            <a:r>
              <a:rPr lang="zh-CN" altLang="zh-CN" dirty="0"/>
              <a:t>控件，再装入</a:t>
            </a:r>
            <a:r>
              <a:rPr lang="en-US" altLang="zh-CN" dirty="0"/>
              <a:t>1</a:t>
            </a:r>
            <a:r>
              <a:rPr lang="zh-CN" altLang="zh-CN" dirty="0"/>
              <a:t>个</a:t>
            </a:r>
            <a:r>
              <a:rPr lang="en-US" altLang="zh-CN" dirty="0" err="1"/>
              <a:t>TextBox</a:t>
            </a:r>
            <a:r>
              <a:rPr lang="zh-CN" altLang="zh-CN" dirty="0"/>
              <a:t>控件，并适当调整大小，设置初始属性值。</a:t>
            </a:r>
          </a:p>
          <a:p>
            <a:pPr indent="446088"/>
            <a:r>
              <a:rPr lang="zh-CN" altLang="zh-CN" dirty="0"/>
              <a:t>（</a:t>
            </a:r>
            <a:r>
              <a:rPr lang="en-US" altLang="zh-CN" dirty="0"/>
              <a:t>2</a:t>
            </a:r>
            <a:r>
              <a:rPr lang="zh-CN" altLang="zh-CN" dirty="0"/>
              <a:t>）编写</a:t>
            </a:r>
            <a:r>
              <a:rPr lang="zh-CN" altLang="zh-CN" dirty="0">
                <a:hlinkClick r:id="rId3" action="ppaction://hlinkfile"/>
              </a:rPr>
              <a:t>代码。</a:t>
            </a:r>
            <a:r>
              <a:rPr lang="zh-CN" altLang="zh-CN" dirty="0" smtClean="0">
                <a:hlinkClick r:id="rId3" action="ppaction://hlinkfile"/>
              </a:rPr>
              <a:t>程序代码</a:t>
            </a:r>
            <a:r>
              <a:rPr lang="zh-CN" altLang="en-US" dirty="0" smtClean="0">
                <a:hlinkClick r:id="rId3" action="ppaction://hlinkfile"/>
              </a:rPr>
              <a:t>。</a:t>
            </a:r>
            <a:endParaRPr lang="en-US" altLang="zh-CN" dirty="0" smtClean="0"/>
          </a:p>
          <a:p>
            <a:pPr indent="446088"/>
            <a:r>
              <a:rPr lang="zh-CN" altLang="zh-CN" dirty="0"/>
              <a:t>（</a:t>
            </a:r>
            <a:r>
              <a:rPr lang="en-US" altLang="zh-CN" dirty="0"/>
              <a:t>3</a:t>
            </a:r>
            <a:r>
              <a:rPr lang="zh-CN" altLang="zh-CN" dirty="0"/>
              <a:t>）运行程序。图</a:t>
            </a:r>
            <a:r>
              <a:rPr lang="en-US" altLang="zh-CN" dirty="0"/>
              <a:t>4.11</a:t>
            </a:r>
            <a:r>
              <a:rPr lang="zh-CN" altLang="zh-CN" dirty="0"/>
              <a:t>显示了部分运行效果。在该程序中，</a:t>
            </a:r>
            <a:r>
              <a:rPr lang="en-US" altLang="zh-CN" dirty="0" err="1"/>
              <a:t>CheckBox</a:t>
            </a:r>
            <a:r>
              <a:rPr lang="zh-CN" altLang="zh-CN" dirty="0"/>
              <a:t>控件的</a:t>
            </a:r>
            <a:r>
              <a:rPr lang="en-US" altLang="zh-CN" dirty="0"/>
              <a:t>Click</a:t>
            </a:r>
            <a:r>
              <a:rPr lang="zh-CN" altLang="zh-CN" dirty="0"/>
              <a:t>事件代码可以不加修改地放在</a:t>
            </a:r>
            <a:r>
              <a:rPr lang="en-US" altLang="zh-CN" dirty="0" err="1"/>
              <a:t>CheckChanged</a:t>
            </a:r>
            <a:r>
              <a:rPr lang="zh-CN" altLang="zh-CN" dirty="0"/>
              <a:t>事件中运行。该控件的</a:t>
            </a:r>
            <a:r>
              <a:rPr lang="en-US" altLang="zh-CN" dirty="0"/>
              <a:t>Checked</a:t>
            </a:r>
            <a:r>
              <a:rPr lang="zh-CN" altLang="zh-CN" dirty="0"/>
              <a:t>属性和</a:t>
            </a:r>
            <a:r>
              <a:rPr lang="en-US" altLang="zh-CN" dirty="0" err="1"/>
              <a:t>CheckedState</a:t>
            </a:r>
            <a:r>
              <a:rPr lang="zh-CN" altLang="zh-CN" dirty="0"/>
              <a:t>属性是不同的，</a:t>
            </a:r>
            <a:r>
              <a:rPr lang="en-US" altLang="zh-CN" dirty="0"/>
              <a:t>Checked</a:t>
            </a:r>
            <a:r>
              <a:rPr lang="zh-CN" altLang="zh-CN" dirty="0"/>
              <a:t>属性只有两个值</a:t>
            </a:r>
            <a:r>
              <a:rPr lang="en-US" altLang="zh-CN" dirty="0"/>
              <a:t>True</a:t>
            </a:r>
            <a:r>
              <a:rPr lang="zh-CN" altLang="zh-CN" dirty="0"/>
              <a:t>和</a:t>
            </a:r>
            <a:r>
              <a:rPr lang="en-US" altLang="zh-CN" dirty="0"/>
              <a:t>False</a:t>
            </a:r>
            <a:r>
              <a:rPr lang="zh-CN" altLang="zh-CN" dirty="0"/>
              <a:t>，而</a:t>
            </a:r>
            <a:r>
              <a:rPr lang="en-US" altLang="zh-CN" dirty="0" err="1"/>
              <a:t>CheckedState</a:t>
            </a:r>
            <a:r>
              <a:rPr lang="zh-CN" altLang="zh-CN" dirty="0"/>
              <a:t>属性有三个值，分别是</a:t>
            </a:r>
            <a:r>
              <a:rPr lang="en-US" altLang="zh-CN" dirty="0" err="1"/>
              <a:t>CheckState.Checked</a:t>
            </a:r>
            <a:r>
              <a:rPr lang="zh-CN" altLang="zh-CN" dirty="0"/>
              <a:t>、</a:t>
            </a:r>
            <a:r>
              <a:rPr lang="en-US" altLang="zh-CN" dirty="0" err="1"/>
              <a:t>CheckState.Indeterminate</a:t>
            </a:r>
            <a:r>
              <a:rPr lang="zh-CN" altLang="zh-CN" dirty="0"/>
              <a:t>和</a:t>
            </a:r>
            <a:r>
              <a:rPr lang="en-US" altLang="zh-CN" dirty="0" err="1"/>
              <a:t>CheckState.Unchecked</a:t>
            </a:r>
            <a:r>
              <a:rPr lang="zh-CN" altLang="zh-CN" dirty="0"/>
              <a:t>。</a:t>
            </a:r>
          </a:p>
          <a:p>
            <a:pPr indent="446088"/>
            <a:endParaRPr lang="zh-CN" altLang="zh-CN" dirty="0"/>
          </a:p>
        </p:txBody>
      </p:sp>
      <p:pic>
        <p:nvPicPr>
          <p:cNvPr id="19458" name="Picture 2"/>
          <p:cNvPicPr>
            <a:picLocks noChangeAspect="1" noChangeArrowheads="1"/>
          </p:cNvPicPr>
          <p:nvPr/>
        </p:nvPicPr>
        <p:blipFill>
          <a:blip r:embed="rId4">
            <a:lum bright="-12000"/>
            <a:grayscl/>
            <a:extLst>
              <a:ext uri="{28A0092B-C50C-407E-A947-70E740481C1C}">
                <a14:useLocalDpi xmlns:a14="http://schemas.microsoft.com/office/drawing/2010/main" val="0"/>
              </a:ext>
            </a:extLst>
          </a:blip>
          <a:srcRect/>
          <a:stretch>
            <a:fillRect/>
          </a:stretch>
        </p:blipFill>
        <p:spPr bwMode="auto">
          <a:xfrm>
            <a:off x="2259418" y="3322513"/>
            <a:ext cx="2775097" cy="2199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57" name="Picture 1"/>
          <p:cNvPicPr>
            <a:picLocks noChangeAspect="1" noChangeArrowheads="1"/>
          </p:cNvPicPr>
          <p:nvPr/>
        </p:nvPicPr>
        <p:blipFill>
          <a:blip r:embed="rId5">
            <a:lum bright="-12000"/>
            <a:grayscl/>
            <a:extLst>
              <a:ext uri="{28A0092B-C50C-407E-A947-70E740481C1C}">
                <a14:useLocalDpi xmlns:a14="http://schemas.microsoft.com/office/drawing/2010/main" val="0"/>
              </a:ext>
            </a:extLst>
          </a:blip>
          <a:srcRect/>
          <a:stretch>
            <a:fillRect/>
          </a:stretch>
        </p:blipFill>
        <p:spPr bwMode="auto">
          <a:xfrm>
            <a:off x="5940425" y="3327991"/>
            <a:ext cx="2764465" cy="2194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793875"/>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7984930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334266" y="2667539"/>
            <a:ext cx="207715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控件的分组</a:t>
            </a:r>
          </a:p>
        </p:txBody>
      </p:sp>
      <p:cxnSp>
        <p:nvCxnSpPr>
          <p:cNvPr id="11" name="直接连接符 10"/>
          <p:cNvCxnSpPr/>
          <p:nvPr/>
        </p:nvCxnSpPr>
        <p:spPr>
          <a:xfrm>
            <a:off x="5032119" y="3157833"/>
            <a:ext cx="2379306"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245433"/>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控件的分组</a:t>
            </a:r>
          </a:p>
        </p:txBody>
      </p:sp>
      <p:sp>
        <p:nvSpPr>
          <p:cNvPr id="3" name="TextBox 2"/>
          <p:cNvSpPr txBox="1"/>
          <p:nvPr/>
        </p:nvSpPr>
        <p:spPr>
          <a:xfrm>
            <a:off x="988828" y="882502"/>
            <a:ext cx="9292856" cy="1400383"/>
          </a:xfrm>
          <a:prstGeom prst="rect">
            <a:avLst/>
          </a:prstGeom>
          <a:noFill/>
        </p:spPr>
        <p:txBody>
          <a:bodyPr wrap="square" rtlCol="0">
            <a:spAutoFit/>
          </a:bodyPr>
          <a:lstStyle/>
          <a:p>
            <a:pPr indent="446088"/>
            <a:r>
              <a:rPr lang="zh-CN" altLang="zh-CN" dirty="0"/>
              <a:t>【例</a:t>
            </a:r>
            <a:r>
              <a:rPr lang="en-US" altLang="zh-CN" dirty="0"/>
              <a:t>4.5</a:t>
            </a:r>
            <a:r>
              <a:rPr lang="zh-CN" altLang="zh-CN" dirty="0"/>
              <a:t>】 利用分组框，将例</a:t>
            </a:r>
            <a:r>
              <a:rPr lang="en-US" altLang="zh-CN" dirty="0"/>
              <a:t>4.4</a:t>
            </a:r>
            <a:r>
              <a:rPr lang="zh-CN" altLang="zh-CN" dirty="0"/>
              <a:t>的控件分组。</a:t>
            </a:r>
          </a:p>
          <a:p>
            <a:pPr indent="446088"/>
            <a:r>
              <a:rPr lang="zh-CN" altLang="zh-CN" dirty="0"/>
              <a:t>总体要求：设计如图</a:t>
            </a:r>
            <a:r>
              <a:rPr lang="en-US" altLang="zh-CN" dirty="0"/>
              <a:t>4.12</a:t>
            </a:r>
            <a:r>
              <a:rPr lang="zh-CN" altLang="zh-CN" dirty="0"/>
              <a:t>所示的界面，适当调整控件大小和位置，并设置初始属性。将“性别”分成一组，将“爱好”分成另一组，要求单击命令按钮能隐藏性别组，再次单击，能显示性别组。</a:t>
            </a:r>
          </a:p>
          <a:p>
            <a:pPr indent="446088"/>
            <a:r>
              <a:rPr lang="zh-CN" altLang="zh-CN" dirty="0"/>
              <a:t>程序代码如下</a:t>
            </a:r>
            <a:r>
              <a:rPr lang="zh-CN" altLang="zh-CN" dirty="0" smtClean="0"/>
              <a:t>：</a:t>
            </a:r>
            <a:endParaRPr lang="zh-CN" altLang="zh-CN" dirty="0"/>
          </a:p>
        </p:txBody>
      </p:sp>
      <p:sp>
        <p:nvSpPr>
          <p:cNvPr id="4" name="TextBox 3"/>
          <p:cNvSpPr txBox="1"/>
          <p:nvPr/>
        </p:nvSpPr>
        <p:spPr>
          <a:xfrm>
            <a:off x="1552353" y="2282885"/>
            <a:ext cx="8357191" cy="2417683"/>
          </a:xfrm>
          <a:prstGeom prst="roundRect">
            <a:avLst>
              <a:gd name="adj" fmla="val 10070"/>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If GroupBox2.Visible Then</a:t>
            </a:r>
            <a:endParaRPr lang="zh-CN" altLang="zh-CN" dirty="0"/>
          </a:p>
          <a:p>
            <a:r>
              <a:rPr lang="en-US" altLang="zh-CN" dirty="0"/>
              <a:t>        GroupBox2.Visible = False</a:t>
            </a:r>
            <a:endParaRPr lang="zh-CN" altLang="zh-CN" dirty="0"/>
          </a:p>
          <a:p>
            <a:r>
              <a:rPr lang="en-US" altLang="zh-CN" dirty="0"/>
              <a:t>    Else</a:t>
            </a:r>
            <a:endParaRPr lang="zh-CN" altLang="zh-CN" dirty="0"/>
          </a:p>
          <a:p>
            <a:r>
              <a:rPr lang="en-US" altLang="zh-CN" dirty="0"/>
              <a:t>        GroupBox2.Visible = True</a:t>
            </a:r>
            <a:endParaRPr lang="zh-CN" altLang="zh-CN" dirty="0"/>
          </a:p>
          <a:p>
            <a:r>
              <a:rPr lang="en-US" altLang="zh-CN" dirty="0"/>
              <a:t>    End If</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259931544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控件的分组</a:t>
            </a:r>
          </a:p>
        </p:txBody>
      </p:sp>
      <p:sp>
        <p:nvSpPr>
          <p:cNvPr id="3" name="TextBox 2"/>
          <p:cNvSpPr txBox="1"/>
          <p:nvPr/>
        </p:nvSpPr>
        <p:spPr>
          <a:xfrm>
            <a:off x="861237" y="776177"/>
            <a:ext cx="9569303" cy="877163"/>
          </a:xfrm>
          <a:prstGeom prst="rect">
            <a:avLst/>
          </a:prstGeom>
          <a:noFill/>
        </p:spPr>
        <p:txBody>
          <a:bodyPr wrap="square" rtlCol="0">
            <a:spAutoFit/>
          </a:bodyPr>
          <a:lstStyle/>
          <a:p>
            <a:pPr indent="446088"/>
            <a:r>
              <a:rPr lang="zh-CN" altLang="zh-CN" dirty="0"/>
              <a:t>程序运行界面见图</a:t>
            </a:r>
            <a:r>
              <a:rPr lang="en-US" altLang="zh-CN" dirty="0"/>
              <a:t>4.12</a:t>
            </a:r>
            <a:r>
              <a:rPr lang="zh-CN" altLang="zh-CN" dirty="0"/>
              <a:t>。</a:t>
            </a:r>
          </a:p>
          <a:p>
            <a:pPr indent="446088"/>
            <a:r>
              <a:rPr lang="zh-CN" altLang="zh-CN" dirty="0"/>
              <a:t>当该程序运行时，读者可以发现，“性别”这一组，能选择男或女，两者必须选择一个，而且只能选择一个。而“爱好”这一组，因为是复选框，可以选择一个、两个或两个都不选</a:t>
            </a:r>
            <a:r>
              <a:rPr lang="zh-CN" altLang="zh-CN" dirty="0" smtClean="0"/>
              <a:t>。</a:t>
            </a:r>
            <a:endParaRPr lang="zh-CN" altLang="zh-CN" dirty="0"/>
          </a:p>
        </p:txBody>
      </p:sp>
      <p:pic>
        <p:nvPicPr>
          <p:cNvPr id="20482" name="Picture 2"/>
          <p:cNvPicPr>
            <a:picLocks noChangeAspect="1" noChangeArrowheads="1"/>
          </p:cNvPicPr>
          <p:nvPr/>
        </p:nvPicPr>
        <p:blipFill>
          <a:blip r:embed="rId3">
            <a:lum bright="-12000"/>
            <a:grayscl/>
            <a:extLst>
              <a:ext uri="{28A0092B-C50C-407E-A947-70E740481C1C}">
                <a14:useLocalDpi xmlns:a14="http://schemas.microsoft.com/office/drawing/2010/main" val="0"/>
              </a:ext>
            </a:extLst>
          </a:blip>
          <a:srcRect/>
          <a:stretch>
            <a:fillRect/>
          </a:stretch>
        </p:blipFill>
        <p:spPr bwMode="auto">
          <a:xfrm>
            <a:off x="2424223" y="1793874"/>
            <a:ext cx="3209618" cy="25442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481" name="Picture 1"/>
          <p:cNvPicPr>
            <a:picLocks noChangeAspect="1" noChangeArrowheads="1"/>
          </p:cNvPicPr>
          <p:nvPr/>
        </p:nvPicPr>
        <p:blipFill>
          <a:blip r:embed="rId4">
            <a:lum bright="-18000"/>
            <a:grayscl/>
            <a:extLst>
              <a:ext uri="{28A0092B-C50C-407E-A947-70E740481C1C}">
                <a14:useLocalDpi xmlns:a14="http://schemas.microsoft.com/office/drawing/2010/main" val="0"/>
              </a:ext>
            </a:extLst>
          </a:blip>
          <a:srcRect/>
          <a:stretch>
            <a:fillRect/>
          </a:stretch>
        </p:blipFill>
        <p:spPr bwMode="auto">
          <a:xfrm>
            <a:off x="6358270" y="1827727"/>
            <a:ext cx="3186220" cy="2510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793875"/>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94972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7894379" y="3297780"/>
            <a:ext cx="3228482"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列表类控件</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836484" y="1096651"/>
            <a:ext cx="9008725"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4</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常用控件</a:t>
            </a:r>
          </a:p>
        </p:txBody>
      </p:sp>
    </p:spTree>
    <p:extLst>
      <p:ext uri="{BB962C8B-B14F-4D97-AF65-F5344CB8AC3E}">
        <p14:creationId xmlns:p14="http://schemas.microsoft.com/office/powerpoint/2010/main" val="3687911599"/>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2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5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590" y="147261"/>
            <a:ext cx="10623150" cy="460786"/>
            <a:chOff x="138112" y="147638"/>
            <a:chExt cx="10901363" cy="461962"/>
          </a:xfrm>
        </p:grpSpPr>
        <p:sp>
          <p:nvSpPr>
            <p:cNvPr id="5"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6" name="直接连接符 5"/>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0972849" y="0"/>
            <a:ext cx="860465" cy="933721"/>
            <a:chOff x="988368" y="0"/>
            <a:chExt cx="883000" cy="936104"/>
          </a:xfrm>
        </p:grpSpPr>
        <p:sp>
          <p:nvSpPr>
            <p:cNvPr id="8"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9"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
        <p:nvSpPr>
          <p:cNvPr id="10" name="文本框 9"/>
          <p:cNvSpPr txBox="1"/>
          <p:nvPr/>
        </p:nvSpPr>
        <p:spPr>
          <a:xfrm>
            <a:off x="621889" y="109260"/>
            <a:ext cx="2153404" cy="490294"/>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标</a:t>
            </a:r>
            <a:r>
              <a:rPr lang="en-US" altLang="zh-CN" dirty="0" smtClean="0"/>
              <a:t> </a:t>
            </a:r>
            <a:r>
              <a:rPr lang="zh-CN" altLang="zh-CN" dirty="0" smtClean="0"/>
              <a:t>按</a:t>
            </a:r>
            <a:r>
              <a:rPr lang="en-US" altLang="zh-CN" dirty="0" smtClean="0"/>
              <a:t> </a:t>
            </a:r>
            <a:r>
              <a:rPr lang="zh-CN" altLang="zh-CN" dirty="0" smtClean="0"/>
              <a:t>钮</a:t>
            </a:r>
            <a:endParaRPr lang="zh-CN" altLang="en-US" dirty="0"/>
          </a:p>
        </p:txBody>
      </p:sp>
      <p:sp>
        <p:nvSpPr>
          <p:cNvPr id="2" name="TextBox 1"/>
          <p:cNvSpPr txBox="1"/>
          <p:nvPr/>
        </p:nvSpPr>
        <p:spPr>
          <a:xfrm>
            <a:off x="988828" y="933721"/>
            <a:ext cx="9420446" cy="615553"/>
          </a:xfrm>
          <a:prstGeom prst="rect">
            <a:avLst/>
          </a:prstGeom>
          <a:noFill/>
        </p:spPr>
        <p:txBody>
          <a:bodyPr wrap="square" rtlCol="0">
            <a:spAutoFit/>
          </a:bodyPr>
          <a:lstStyle/>
          <a:p>
            <a:pPr indent="446088"/>
            <a:r>
              <a:rPr lang="zh-CN" altLang="zh-CN" dirty="0"/>
              <a:t>在命令按钮上配以图标显示，可以使按钮功能更加直观，同时也能丰富界面的美感。</a:t>
            </a:r>
            <a:r>
              <a:rPr lang="en-US" altLang="zh-CN" dirty="0"/>
              <a:t>VB.NET</a:t>
            </a:r>
            <a:r>
              <a:rPr lang="zh-CN" altLang="zh-CN" dirty="0"/>
              <a:t>为按钮提供了完善的图形化支持，相关的属性见表</a:t>
            </a:r>
            <a:r>
              <a:rPr lang="en-US" altLang="zh-CN" dirty="0"/>
              <a:t>4.1</a:t>
            </a:r>
            <a:r>
              <a:rPr lang="zh-CN" altLang="zh-CN" dirty="0" smtClean="0"/>
              <a:t>。</a:t>
            </a:r>
            <a:endParaRPr lang="zh-CN" altLang="zh-CN" dirty="0"/>
          </a:p>
        </p:txBody>
      </p:sp>
      <p:graphicFrame>
        <p:nvGraphicFramePr>
          <p:cNvPr id="3" name="表格 2"/>
          <p:cNvGraphicFramePr>
            <a:graphicFrameLocks noGrp="1"/>
          </p:cNvGraphicFramePr>
          <p:nvPr>
            <p:extLst>
              <p:ext uri="{D42A27DB-BD31-4B8C-83A1-F6EECF244321}">
                <p14:modId xmlns:p14="http://schemas.microsoft.com/office/powerpoint/2010/main" val="2513596300"/>
              </p:ext>
            </p:extLst>
          </p:nvPr>
        </p:nvGraphicFramePr>
        <p:xfrm>
          <a:off x="2002434" y="1752342"/>
          <a:ext cx="8034701" cy="3330020"/>
        </p:xfrm>
        <a:graphic>
          <a:graphicData uri="http://schemas.openxmlformats.org/drawingml/2006/table">
            <a:tbl>
              <a:tblPr firstRow="1" firstCol="1" bandRow="1"/>
              <a:tblGrid>
                <a:gridCol w="2075870"/>
                <a:gridCol w="5958831"/>
              </a:tblGrid>
              <a:tr h="333002">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33002">
                <a:tc>
                  <a:txBody>
                    <a:bodyPr/>
                    <a:lstStyle/>
                    <a:p>
                      <a:pPr algn="l">
                        <a:lnSpc>
                          <a:spcPts val="1560"/>
                        </a:lnSpc>
                        <a:spcAft>
                          <a:spcPts val="0"/>
                        </a:spcAft>
                        <a:tabLst>
                          <a:tab pos="5328920" algn="r"/>
                        </a:tabLst>
                      </a:pPr>
                      <a:r>
                        <a:rPr lang="en-US" sz="1400" kern="1050">
                          <a:effectLst/>
                          <a:latin typeface="Times New Roman"/>
                          <a:ea typeface="宋体"/>
                        </a:rPr>
                        <a:t>BackColor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获取或设置控件的背景色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02">
                <a:tc>
                  <a:txBody>
                    <a:bodyPr/>
                    <a:lstStyle/>
                    <a:p>
                      <a:pPr algn="l">
                        <a:lnSpc>
                          <a:spcPts val="1560"/>
                        </a:lnSpc>
                        <a:spcAft>
                          <a:spcPts val="0"/>
                        </a:spcAft>
                        <a:tabLst>
                          <a:tab pos="5328920" algn="r"/>
                        </a:tabLst>
                      </a:pPr>
                      <a:r>
                        <a:rPr lang="en-US" sz="1400" kern="1050">
                          <a:effectLst/>
                          <a:latin typeface="Times New Roman"/>
                          <a:ea typeface="宋体"/>
                        </a:rPr>
                        <a:t>BackgroundImage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获取或设置在控件中显示的背景图像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02">
                <a:tc>
                  <a:txBody>
                    <a:bodyPr/>
                    <a:lstStyle/>
                    <a:p>
                      <a:pPr algn="l">
                        <a:lnSpc>
                          <a:spcPts val="1560"/>
                        </a:lnSpc>
                        <a:spcAft>
                          <a:spcPts val="0"/>
                        </a:spcAft>
                        <a:tabLst>
                          <a:tab pos="5328920" algn="r"/>
                        </a:tabLst>
                      </a:pPr>
                      <a:r>
                        <a:rPr lang="en-US" sz="1400" kern="1050">
                          <a:effectLst/>
                          <a:latin typeface="Times New Roman"/>
                          <a:ea typeface="宋体"/>
                        </a:rPr>
                        <a:t>BackgroundImageLayout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获取或设置在</a:t>
                      </a:r>
                      <a:r>
                        <a:rPr lang="en-US" sz="1400" kern="1050">
                          <a:effectLst/>
                          <a:latin typeface="Times New Roman"/>
                          <a:ea typeface="宋体"/>
                        </a:rPr>
                        <a:t> ImageLayout </a:t>
                      </a:r>
                      <a:r>
                        <a:rPr lang="zh-CN" sz="1400" kern="1050">
                          <a:effectLst/>
                          <a:latin typeface="Times New Roman"/>
                          <a:ea typeface="宋体"/>
                        </a:rPr>
                        <a:t>枚举中定义的背景图像布局</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02">
                <a:tc>
                  <a:txBody>
                    <a:bodyPr/>
                    <a:lstStyle/>
                    <a:p>
                      <a:pPr algn="l">
                        <a:lnSpc>
                          <a:spcPts val="1560"/>
                        </a:lnSpc>
                        <a:spcAft>
                          <a:spcPts val="0"/>
                        </a:spcAft>
                        <a:tabLst>
                          <a:tab pos="5328920" algn="r"/>
                        </a:tabLst>
                      </a:pPr>
                      <a:r>
                        <a:rPr lang="en-US" sz="1400" kern="1050">
                          <a:effectLst/>
                          <a:latin typeface="Times New Roman"/>
                          <a:ea typeface="宋体"/>
                        </a:rPr>
                        <a:t>Image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获取或设置显示在按钮控件上的图像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02">
                <a:tc>
                  <a:txBody>
                    <a:bodyPr/>
                    <a:lstStyle/>
                    <a:p>
                      <a:pPr algn="l">
                        <a:lnSpc>
                          <a:spcPts val="1560"/>
                        </a:lnSpc>
                        <a:spcAft>
                          <a:spcPts val="0"/>
                        </a:spcAft>
                        <a:tabLst>
                          <a:tab pos="5328920" algn="r"/>
                        </a:tabLst>
                      </a:pPr>
                      <a:r>
                        <a:rPr lang="en-US" sz="1400" kern="1050">
                          <a:effectLst/>
                          <a:latin typeface="Times New Roman"/>
                          <a:ea typeface="宋体"/>
                        </a:rPr>
                        <a:t>ImageAlign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获取或设置按钮控件上的图像对齐方式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02">
                <a:tc>
                  <a:txBody>
                    <a:bodyPr/>
                    <a:lstStyle/>
                    <a:p>
                      <a:pPr algn="l">
                        <a:lnSpc>
                          <a:spcPts val="1560"/>
                        </a:lnSpc>
                        <a:spcAft>
                          <a:spcPts val="0"/>
                        </a:spcAft>
                        <a:tabLst>
                          <a:tab pos="5328920" algn="r"/>
                        </a:tabLst>
                      </a:pPr>
                      <a:r>
                        <a:rPr lang="en-US" sz="1400" kern="1050">
                          <a:effectLst/>
                          <a:latin typeface="Times New Roman"/>
                          <a:ea typeface="宋体"/>
                        </a:rPr>
                        <a:t>ImageIndex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获取或设置按钮控件上显示的图像列表索引值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02">
                <a:tc>
                  <a:txBody>
                    <a:bodyPr/>
                    <a:lstStyle/>
                    <a:p>
                      <a:pPr algn="l">
                        <a:lnSpc>
                          <a:spcPts val="1560"/>
                        </a:lnSpc>
                        <a:spcAft>
                          <a:spcPts val="0"/>
                        </a:spcAft>
                        <a:tabLst>
                          <a:tab pos="5328920" algn="r"/>
                        </a:tabLst>
                      </a:pPr>
                      <a:r>
                        <a:rPr lang="en-US" sz="1400" kern="1050">
                          <a:effectLst/>
                          <a:latin typeface="Times New Roman"/>
                          <a:ea typeface="宋体"/>
                        </a:rPr>
                        <a:t>ImageKey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a:t>
                      </a:r>
                      <a:r>
                        <a:rPr lang="en-US" sz="1400" kern="1050">
                          <a:effectLst/>
                          <a:latin typeface="Times New Roman"/>
                          <a:ea typeface="宋体"/>
                        </a:rPr>
                        <a:t> ImageList </a:t>
                      </a:r>
                      <a:r>
                        <a:rPr lang="zh-CN" sz="1400" kern="1050">
                          <a:effectLst/>
                          <a:latin typeface="Times New Roman"/>
                          <a:ea typeface="宋体"/>
                        </a:rPr>
                        <a:t>中图像的键访问器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02">
                <a:tc>
                  <a:txBody>
                    <a:bodyPr/>
                    <a:lstStyle/>
                    <a:p>
                      <a:pPr algn="l">
                        <a:lnSpc>
                          <a:spcPts val="1560"/>
                        </a:lnSpc>
                        <a:spcAft>
                          <a:spcPts val="0"/>
                        </a:spcAft>
                        <a:tabLst>
                          <a:tab pos="5328920" algn="r"/>
                        </a:tabLst>
                      </a:pPr>
                      <a:r>
                        <a:rPr lang="en-US" sz="1400" kern="1050">
                          <a:effectLst/>
                          <a:latin typeface="Times New Roman"/>
                          <a:ea typeface="宋体"/>
                        </a:rPr>
                        <a:t>ImageList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获取或设置包含按钮控件上显示的</a:t>
                      </a:r>
                      <a:r>
                        <a:rPr lang="en-US" sz="1400" kern="1050">
                          <a:effectLst/>
                          <a:latin typeface="Times New Roman"/>
                          <a:ea typeface="宋体"/>
                        </a:rPr>
                        <a:t> Image </a:t>
                      </a:r>
                      <a:r>
                        <a:rPr lang="zh-CN" sz="1400" kern="1050">
                          <a:effectLst/>
                          <a:latin typeface="Times New Roman"/>
                          <a:ea typeface="宋体"/>
                        </a:rPr>
                        <a:t>的</a:t>
                      </a:r>
                      <a:r>
                        <a:rPr lang="en-US" sz="1400" kern="1050">
                          <a:effectLst/>
                          <a:latin typeface="Times New Roman"/>
                          <a:ea typeface="宋体"/>
                        </a:rPr>
                        <a:t> ImageList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002">
                <a:tc>
                  <a:txBody>
                    <a:bodyPr/>
                    <a:lstStyle/>
                    <a:p>
                      <a:pPr algn="l">
                        <a:lnSpc>
                          <a:spcPts val="1560"/>
                        </a:lnSpc>
                        <a:spcAft>
                          <a:spcPts val="0"/>
                        </a:spcAft>
                        <a:tabLst>
                          <a:tab pos="5328920" algn="r"/>
                        </a:tabLst>
                      </a:pPr>
                      <a:r>
                        <a:rPr lang="en-US" sz="1400" kern="1050">
                          <a:effectLst/>
                          <a:latin typeface="Times New Roman"/>
                          <a:ea typeface="宋体"/>
                        </a:rPr>
                        <a:t>TextImageRelation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获取或设置文本和图像相互之间的相对位置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1750140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500"/>
                            </p:stCondLst>
                            <p:childTnLst>
                              <p:par>
                                <p:cTn id="14" presetID="47"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46919" y="2667539"/>
            <a:ext cx="1523734"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列</a:t>
            </a:r>
            <a:r>
              <a:rPr lang="en-US" altLang="zh-CN" dirty="0" smtClean="0"/>
              <a:t> </a:t>
            </a:r>
            <a:r>
              <a:rPr lang="zh-CN" altLang="zh-CN" dirty="0" smtClean="0"/>
              <a:t>表</a:t>
            </a:r>
            <a:r>
              <a:rPr lang="en-US" altLang="zh-CN" dirty="0" smtClean="0"/>
              <a:t> </a:t>
            </a:r>
            <a:r>
              <a:rPr lang="zh-CN" altLang="zh-CN" dirty="0" smtClean="0"/>
              <a:t>框</a:t>
            </a:r>
            <a:endParaRPr lang="zh-CN" altLang="zh-CN" dirty="0"/>
          </a:p>
        </p:txBody>
      </p:sp>
      <p:cxnSp>
        <p:nvCxnSpPr>
          <p:cNvPr id="11" name="直接连接符 10"/>
          <p:cNvCxnSpPr/>
          <p:nvPr/>
        </p:nvCxnSpPr>
        <p:spPr>
          <a:xfrm>
            <a:off x="5032119" y="3157833"/>
            <a:ext cx="2379306"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4" name="文本占位符 5"/>
          <p:cNvSpPr txBox="1">
            <a:spLocks/>
          </p:cNvSpPr>
          <p:nvPr/>
        </p:nvSpPr>
        <p:spPr>
          <a:xfrm>
            <a:off x="5233787" y="3360031"/>
            <a:ext cx="217334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a:t>
            </a:r>
            <a:r>
              <a:rPr lang="en-US" altLang="zh-CN" dirty="0" err="1">
                <a:solidFill>
                  <a:schemeClr val="tx1"/>
                </a:solidFill>
              </a:rPr>
              <a:t>Items.Add</a:t>
            </a:r>
            <a:r>
              <a:rPr lang="zh-CN" altLang="zh-CN" dirty="0">
                <a:solidFill>
                  <a:schemeClr val="tx1"/>
                </a:solidFill>
              </a:rPr>
              <a:t>方法</a:t>
            </a:r>
          </a:p>
        </p:txBody>
      </p:sp>
      <p:sp>
        <p:nvSpPr>
          <p:cNvPr id="15" name="文本占位符 5"/>
          <p:cNvSpPr txBox="1">
            <a:spLocks/>
          </p:cNvSpPr>
          <p:nvPr/>
        </p:nvSpPr>
        <p:spPr>
          <a:xfrm>
            <a:off x="5233787" y="4221268"/>
            <a:ext cx="217334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a:t>
            </a:r>
            <a:r>
              <a:rPr lang="en-US" altLang="zh-CN" dirty="0" err="1">
                <a:solidFill>
                  <a:schemeClr val="tx1"/>
                </a:solidFill>
              </a:rPr>
              <a:t>Items.Remove</a:t>
            </a:r>
            <a:r>
              <a:rPr lang="zh-CN" altLang="zh-CN" dirty="0">
                <a:solidFill>
                  <a:schemeClr val="tx1"/>
                </a:solidFill>
              </a:rPr>
              <a:t>方法</a:t>
            </a:r>
          </a:p>
        </p:txBody>
      </p:sp>
      <p:sp>
        <p:nvSpPr>
          <p:cNvPr id="16" name="文本占位符 5"/>
          <p:cNvSpPr txBox="1">
            <a:spLocks/>
          </p:cNvSpPr>
          <p:nvPr/>
        </p:nvSpPr>
        <p:spPr>
          <a:xfrm>
            <a:off x="5233787" y="3783287"/>
            <a:ext cx="217334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a:t>
            </a:r>
            <a:r>
              <a:rPr lang="en-US" altLang="zh-CN" dirty="0" err="1">
                <a:solidFill>
                  <a:schemeClr val="tx1"/>
                </a:solidFill>
              </a:rPr>
              <a:t>Items.Insert</a:t>
            </a:r>
            <a:r>
              <a:rPr lang="zh-CN" altLang="zh-CN" dirty="0">
                <a:solidFill>
                  <a:schemeClr val="tx1"/>
                </a:solidFill>
              </a:rPr>
              <a:t>方法</a:t>
            </a:r>
          </a:p>
        </p:txBody>
      </p:sp>
      <p:sp>
        <p:nvSpPr>
          <p:cNvPr id="17" name="文本占位符 5"/>
          <p:cNvSpPr txBox="1">
            <a:spLocks/>
          </p:cNvSpPr>
          <p:nvPr/>
        </p:nvSpPr>
        <p:spPr>
          <a:xfrm>
            <a:off x="5233787" y="4644524"/>
            <a:ext cx="217334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a:t>
            </a:r>
            <a:r>
              <a:rPr lang="en-US" altLang="zh-CN" dirty="0" err="1">
                <a:solidFill>
                  <a:schemeClr val="tx1"/>
                </a:solidFill>
              </a:rPr>
              <a:t>Items.RemoveAt</a:t>
            </a:r>
            <a:r>
              <a:rPr lang="zh-CN" altLang="zh-CN" dirty="0">
                <a:solidFill>
                  <a:schemeClr val="tx1"/>
                </a:solidFill>
              </a:rPr>
              <a:t>方法</a:t>
            </a:r>
          </a:p>
        </p:txBody>
      </p:sp>
      <p:sp>
        <p:nvSpPr>
          <p:cNvPr id="22" name="文本占位符 5"/>
          <p:cNvSpPr txBox="1">
            <a:spLocks/>
          </p:cNvSpPr>
          <p:nvPr/>
        </p:nvSpPr>
        <p:spPr>
          <a:xfrm>
            <a:off x="5233787" y="5059234"/>
            <a:ext cx="217334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5</a:t>
            </a:r>
            <a:r>
              <a:rPr lang="zh-CN" altLang="zh-CN" dirty="0">
                <a:solidFill>
                  <a:schemeClr val="tx1"/>
                </a:solidFill>
              </a:rPr>
              <a:t>．</a:t>
            </a:r>
            <a:r>
              <a:rPr lang="en-US" altLang="zh-CN" dirty="0" err="1">
                <a:solidFill>
                  <a:schemeClr val="tx1"/>
                </a:solidFill>
              </a:rPr>
              <a:t>Items.Clear</a:t>
            </a:r>
            <a:r>
              <a:rPr lang="zh-CN" altLang="zh-CN" dirty="0">
                <a:solidFill>
                  <a:schemeClr val="tx1"/>
                </a:solidFill>
              </a:rPr>
              <a:t>方法</a:t>
            </a:r>
          </a:p>
        </p:txBody>
      </p:sp>
    </p:spTree>
    <p:extLst>
      <p:ext uri="{BB962C8B-B14F-4D97-AF65-F5344CB8AC3E}">
        <p14:creationId xmlns:p14="http://schemas.microsoft.com/office/powerpoint/2010/main" val="489357646"/>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400"/>
                                        <p:tgtEl>
                                          <p:spTgt spid="14"/>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400"/>
                                        <p:tgtEl>
                                          <p:spTgt spid="15"/>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400"/>
                                        <p:tgtEl>
                                          <p:spTgt spid="16"/>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400"/>
                                        <p:tgtEl>
                                          <p:spTgt spid="17"/>
                                        </p:tgtEl>
                                      </p:cBhvr>
                                    </p:animEffect>
                                  </p:childTnLst>
                                </p:cTn>
                              </p:par>
                              <p:par>
                                <p:cTn id="57" presetID="22" presetClass="entr" presetSubtype="8" fill="hold" grpId="0" nodeType="withEffect">
                                  <p:stCondLst>
                                    <p:cond delay="30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4" grpId="0" animBg="1"/>
      <p:bldP spid="15" grpId="0" animBg="1"/>
      <p:bldP spid="16" grpId="0" animBg="1"/>
      <p:bldP spid="17"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列</a:t>
            </a:r>
            <a:r>
              <a:rPr lang="en-US" altLang="zh-CN" dirty="0" smtClean="0"/>
              <a:t> </a:t>
            </a:r>
            <a:r>
              <a:rPr lang="zh-CN" altLang="zh-CN" dirty="0" smtClean="0"/>
              <a:t>表</a:t>
            </a:r>
            <a:r>
              <a:rPr lang="en-US" altLang="zh-CN" dirty="0" smtClean="0"/>
              <a:t> </a:t>
            </a:r>
            <a:r>
              <a:rPr lang="zh-CN" altLang="zh-CN" dirty="0" smtClean="0"/>
              <a:t>框</a:t>
            </a:r>
            <a:endParaRPr lang="zh-CN" altLang="zh-CN" dirty="0"/>
          </a:p>
        </p:txBody>
      </p:sp>
      <p:sp>
        <p:nvSpPr>
          <p:cNvPr id="3" name="TextBox 2"/>
          <p:cNvSpPr txBox="1"/>
          <p:nvPr/>
        </p:nvSpPr>
        <p:spPr>
          <a:xfrm>
            <a:off x="999460" y="776177"/>
            <a:ext cx="9462977" cy="615553"/>
          </a:xfrm>
          <a:prstGeom prst="rect">
            <a:avLst/>
          </a:prstGeom>
          <a:noFill/>
        </p:spPr>
        <p:txBody>
          <a:bodyPr wrap="square" rtlCol="0">
            <a:spAutoFit/>
          </a:bodyPr>
          <a:lstStyle/>
          <a:p>
            <a:pPr indent="446088"/>
            <a:r>
              <a:rPr lang="en-US" altLang="zh-CN" dirty="0" err="1"/>
              <a:t>ListBox</a:t>
            </a:r>
            <a:r>
              <a:rPr lang="zh-CN" altLang="zh-CN" dirty="0"/>
              <a:t>控件显示一个项列表，用户可从中选择一项或多项。如果项总数超出可以显示的项数，则会自动为</a:t>
            </a:r>
            <a:r>
              <a:rPr lang="en-US" altLang="zh-CN" dirty="0" err="1"/>
              <a:t>ListBox</a:t>
            </a:r>
            <a:r>
              <a:rPr lang="zh-CN" altLang="zh-CN" dirty="0"/>
              <a:t>添加滚动条。</a:t>
            </a:r>
            <a:r>
              <a:rPr lang="en-US" altLang="zh-CN" dirty="0" err="1"/>
              <a:t>ListBox</a:t>
            </a:r>
            <a:r>
              <a:rPr lang="zh-CN" altLang="zh-CN" dirty="0"/>
              <a:t>控件的常用属性见表</a:t>
            </a:r>
            <a:r>
              <a:rPr lang="en-US" altLang="zh-CN" dirty="0"/>
              <a:t>4.7</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975012696"/>
              </p:ext>
            </p:extLst>
          </p:nvPr>
        </p:nvGraphicFramePr>
        <p:xfrm>
          <a:off x="1403498" y="1532003"/>
          <a:ext cx="9260958" cy="4347801"/>
        </p:xfrm>
        <a:graphic>
          <a:graphicData uri="http://schemas.openxmlformats.org/drawingml/2006/table">
            <a:tbl>
              <a:tblPr firstRow="1" firstCol="1" bandRow="1"/>
              <a:tblGrid>
                <a:gridCol w="1771142"/>
                <a:gridCol w="7489816"/>
              </a:tblGrid>
              <a:tr h="301386">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522728">
                <a:tc>
                  <a:txBody>
                    <a:bodyPr/>
                    <a:lstStyle/>
                    <a:p>
                      <a:pPr algn="l">
                        <a:lnSpc>
                          <a:spcPts val="1560"/>
                        </a:lnSpc>
                        <a:spcAft>
                          <a:spcPts val="0"/>
                        </a:spcAft>
                        <a:tabLst>
                          <a:tab pos="5328920" algn="r"/>
                        </a:tabLst>
                      </a:pPr>
                      <a:r>
                        <a:rPr lang="en-US" sz="1400" kern="1050">
                          <a:effectLst/>
                          <a:latin typeface="Times New Roman"/>
                          <a:ea typeface="宋体"/>
                        </a:rPr>
                        <a:t>Sorted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设定列表框中的项目是否按字母表顺序排序。</a:t>
                      </a:r>
                      <a:r>
                        <a:rPr lang="en-US" sz="1400" kern="1050">
                          <a:effectLst/>
                          <a:latin typeface="Times New Roman"/>
                          <a:ea typeface="宋体"/>
                        </a:rPr>
                        <a:t>True</a:t>
                      </a:r>
                      <a:r>
                        <a:rPr lang="zh-CN" sz="1400" kern="1050">
                          <a:effectLst/>
                          <a:latin typeface="Times New Roman"/>
                          <a:ea typeface="宋体"/>
                        </a:rPr>
                        <a:t>为排序显示，</a:t>
                      </a:r>
                      <a:r>
                        <a:rPr lang="en-US" sz="1400" kern="1050">
                          <a:effectLst/>
                          <a:latin typeface="Times New Roman"/>
                          <a:ea typeface="宋体"/>
                        </a:rPr>
                        <a:t>False</a:t>
                      </a:r>
                      <a:r>
                        <a:rPr lang="zh-CN" sz="1400" kern="1050">
                          <a:effectLst/>
                          <a:latin typeface="Times New Roman"/>
                          <a:ea typeface="宋体"/>
                        </a:rPr>
                        <a:t>为不排序显示。该属性必须在设计时设置，运行时，它是只读的</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86">
                <a:tc>
                  <a:txBody>
                    <a:bodyPr/>
                    <a:lstStyle/>
                    <a:p>
                      <a:pPr algn="l">
                        <a:lnSpc>
                          <a:spcPts val="1560"/>
                        </a:lnSpc>
                        <a:spcAft>
                          <a:spcPts val="0"/>
                        </a:spcAft>
                        <a:tabLst>
                          <a:tab pos="5328920" algn="r"/>
                        </a:tabLst>
                      </a:pPr>
                      <a:r>
                        <a:rPr lang="en-US" sz="1400" kern="1050">
                          <a:effectLst/>
                          <a:latin typeface="Times New Roman"/>
                          <a:ea typeface="宋体"/>
                        </a:rPr>
                        <a:t>Items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设置列表框中的列表选项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3">
                <a:tc>
                  <a:txBody>
                    <a:bodyPr/>
                    <a:lstStyle/>
                    <a:p>
                      <a:pPr algn="l">
                        <a:lnSpc>
                          <a:spcPts val="1560"/>
                        </a:lnSpc>
                        <a:spcAft>
                          <a:spcPts val="0"/>
                        </a:spcAft>
                        <a:tabLst>
                          <a:tab pos="5328920" algn="r"/>
                        </a:tabLst>
                      </a:pPr>
                      <a:r>
                        <a:rPr lang="en-US" sz="1400" kern="1050">
                          <a:effectLst/>
                          <a:latin typeface="Times New Roman"/>
                          <a:ea typeface="宋体"/>
                        </a:rPr>
                        <a:t>SelectedIndex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返回对应于列表框中第一个选定项的整数值。它从零开始计数，如果选定了列表中的第一项，则其值为</a:t>
                      </a:r>
                      <a:r>
                        <a:rPr lang="en-US" sz="1400" kern="1050">
                          <a:effectLst/>
                          <a:latin typeface="Times New Roman"/>
                          <a:ea typeface="宋体"/>
                        </a:rPr>
                        <a:t> 0</a:t>
                      </a:r>
                      <a:r>
                        <a:rPr lang="zh-CN" sz="1400" kern="1050">
                          <a:effectLst/>
                          <a:latin typeface="Times New Roman"/>
                          <a:ea typeface="宋体"/>
                        </a:rPr>
                        <a:t>，如果未选定任何项，则其值为</a:t>
                      </a:r>
                      <a:r>
                        <a:rPr lang="en-US" sz="1400" kern="1050">
                          <a:effectLst/>
                          <a:latin typeface="宋体"/>
                          <a:ea typeface="宋体"/>
                        </a:rPr>
                        <a:t>-</a:t>
                      </a:r>
                      <a:r>
                        <a:rPr lang="en-US" sz="1400" kern="1050">
                          <a:effectLst/>
                          <a:latin typeface="Times New Roman"/>
                          <a:ea typeface="宋体"/>
                        </a:rPr>
                        <a:t>1</a:t>
                      </a:r>
                      <a:r>
                        <a:rPr lang="zh-CN" sz="1400" kern="1050">
                          <a:effectLst/>
                          <a:latin typeface="Times New Roman"/>
                          <a:ea typeface="宋体"/>
                        </a:rPr>
                        <a:t>。可以通过代码更改其值，从而更改选定项，列表中的相应项将突出显示。当选定多项时，它返回列表中最先出现的选定项的值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728">
                <a:tc>
                  <a:txBody>
                    <a:bodyPr/>
                    <a:lstStyle/>
                    <a:p>
                      <a:pPr algn="l">
                        <a:lnSpc>
                          <a:spcPts val="1560"/>
                        </a:lnSpc>
                        <a:spcAft>
                          <a:spcPts val="0"/>
                        </a:spcAft>
                        <a:tabLst>
                          <a:tab pos="5328920" algn="r"/>
                        </a:tabLst>
                      </a:pPr>
                      <a:r>
                        <a:rPr lang="en-US" sz="1400" kern="1050">
                          <a:effectLst/>
                          <a:latin typeface="Times New Roman"/>
                          <a:ea typeface="宋体"/>
                        </a:rPr>
                        <a:t>Items.Count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返回列表中的总项目数，该属性的值总是比</a:t>
                      </a:r>
                      <a:r>
                        <a:rPr lang="en-US" sz="1400" kern="1050">
                          <a:effectLst/>
                          <a:latin typeface="Times New Roman"/>
                          <a:ea typeface="宋体"/>
                        </a:rPr>
                        <a:t>SelectedIndex</a:t>
                      </a:r>
                      <a:r>
                        <a:rPr lang="zh-CN" sz="1400" kern="1050">
                          <a:effectLst/>
                          <a:latin typeface="Times New Roman"/>
                          <a:ea typeface="宋体"/>
                        </a:rPr>
                        <a:t>属性的最大可能值大</a:t>
                      </a:r>
                      <a:r>
                        <a:rPr lang="en-US" sz="1400" kern="1050">
                          <a:effectLst/>
                          <a:latin typeface="Times New Roman"/>
                          <a:ea typeface="宋体"/>
                        </a:rPr>
                        <a:t>1</a:t>
                      </a:r>
                      <a:r>
                        <a:rPr lang="zh-CN" sz="1400" kern="1050">
                          <a:effectLst/>
                          <a:latin typeface="Times New Roman"/>
                          <a:ea typeface="宋体"/>
                        </a:rPr>
                        <a:t>，因为</a:t>
                      </a:r>
                      <a:r>
                        <a:rPr lang="en-US" sz="1400" kern="1050">
                          <a:effectLst/>
                          <a:latin typeface="Times New Roman"/>
                          <a:ea typeface="宋体"/>
                        </a:rPr>
                        <a:t> SelectedIndex</a:t>
                      </a:r>
                      <a:r>
                        <a:rPr lang="zh-CN" sz="1400" kern="1050">
                          <a:effectLst/>
                          <a:latin typeface="Times New Roman"/>
                          <a:ea typeface="宋体"/>
                        </a:rPr>
                        <a:t>属性是从零开始的</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86">
                <a:tc>
                  <a:txBody>
                    <a:bodyPr/>
                    <a:lstStyle/>
                    <a:p>
                      <a:pPr algn="l">
                        <a:lnSpc>
                          <a:spcPts val="1560"/>
                        </a:lnSpc>
                        <a:spcAft>
                          <a:spcPts val="0"/>
                        </a:spcAft>
                        <a:tabLst>
                          <a:tab pos="5328920" algn="r"/>
                        </a:tabLst>
                      </a:pPr>
                      <a:r>
                        <a:rPr lang="en-US" sz="1400" kern="1050">
                          <a:effectLst/>
                          <a:latin typeface="Times New Roman"/>
                          <a:ea typeface="宋体"/>
                        </a:rPr>
                        <a:t>ScrollAlwaysVisible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当值为</a:t>
                      </a:r>
                      <a:r>
                        <a:rPr lang="en-US" sz="1400" kern="1050">
                          <a:effectLst/>
                          <a:latin typeface="Times New Roman"/>
                          <a:ea typeface="宋体"/>
                        </a:rPr>
                        <a:t>True</a:t>
                      </a:r>
                      <a:r>
                        <a:rPr lang="zh-CN" sz="1400" kern="1050">
                          <a:effectLst/>
                          <a:latin typeface="Times New Roman"/>
                          <a:ea typeface="宋体"/>
                        </a:rPr>
                        <a:t>时，无论项数是多少都将显示滚动条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728">
                <a:tc>
                  <a:txBody>
                    <a:bodyPr/>
                    <a:lstStyle/>
                    <a:p>
                      <a:pPr algn="l">
                        <a:lnSpc>
                          <a:spcPts val="1560"/>
                        </a:lnSpc>
                        <a:spcAft>
                          <a:spcPts val="0"/>
                        </a:spcAft>
                        <a:tabLst>
                          <a:tab pos="5328920" algn="r"/>
                        </a:tabLst>
                      </a:pPr>
                      <a:r>
                        <a:rPr lang="en-US" sz="1400" kern="1050">
                          <a:effectLst/>
                          <a:latin typeface="Times New Roman"/>
                          <a:ea typeface="宋体"/>
                        </a:rPr>
                        <a:t>IntegrateHeight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设置列表框的高度与选项文本高度之间是否成等比关系，即列表框的高度以选项文本的高度为单位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728">
                <a:tc>
                  <a:txBody>
                    <a:bodyPr/>
                    <a:lstStyle/>
                    <a:p>
                      <a:pPr algn="l">
                        <a:lnSpc>
                          <a:spcPts val="1560"/>
                        </a:lnSpc>
                        <a:spcAft>
                          <a:spcPts val="0"/>
                        </a:spcAft>
                        <a:tabLst>
                          <a:tab pos="5328920" algn="r"/>
                        </a:tabLst>
                      </a:pPr>
                      <a:r>
                        <a:rPr lang="en-US" sz="1400" kern="1050">
                          <a:effectLst/>
                          <a:latin typeface="Times New Roman"/>
                          <a:ea typeface="宋体"/>
                        </a:rPr>
                        <a:t>MultiColumn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当值为</a:t>
                      </a:r>
                      <a:r>
                        <a:rPr lang="en-US" sz="1400" kern="1050">
                          <a:effectLst/>
                          <a:latin typeface="Times New Roman"/>
                          <a:ea typeface="宋体"/>
                        </a:rPr>
                        <a:t>True</a:t>
                      </a:r>
                      <a:r>
                        <a:rPr lang="zh-CN" sz="1400" kern="1050">
                          <a:effectLst/>
                          <a:latin typeface="Times New Roman"/>
                          <a:ea typeface="宋体"/>
                        </a:rPr>
                        <a:t>时，列表框以多列形式显示项，并且出现一个水平滚动条。当值为</a:t>
                      </a:r>
                      <a:r>
                        <a:rPr lang="en-US" sz="1400" kern="1050">
                          <a:effectLst/>
                          <a:latin typeface="Times New Roman"/>
                          <a:ea typeface="宋体"/>
                        </a:rPr>
                        <a:t>False </a:t>
                      </a:r>
                      <a:r>
                        <a:rPr lang="zh-CN" sz="1400" kern="1050">
                          <a:effectLst/>
                          <a:latin typeface="Times New Roman"/>
                          <a:ea typeface="宋体"/>
                        </a:rPr>
                        <a:t>时，列表框以单列形式显示项，并且出现一个垂直滚动条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8638">
                <a:tc>
                  <a:txBody>
                    <a:bodyPr/>
                    <a:lstStyle/>
                    <a:p>
                      <a:pPr algn="l">
                        <a:lnSpc>
                          <a:spcPts val="1560"/>
                        </a:lnSpc>
                        <a:spcAft>
                          <a:spcPts val="0"/>
                        </a:spcAft>
                        <a:tabLst>
                          <a:tab pos="5328920" algn="r"/>
                        </a:tabLst>
                      </a:pPr>
                      <a:r>
                        <a:rPr lang="en-US" sz="1400" kern="1050">
                          <a:effectLst/>
                          <a:latin typeface="Times New Roman"/>
                          <a:ea typeface="宋体"/>
                        </a:rPr>
                        <a:t>SelectionMode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设置用户选择选项的模式。值为</a:t>
                      </a:r>
                      <a:r>
                        <a:rPr lang="en-US" sz="1400" kern="1050" dirty="0">
                          <a:effectLst/>
                          <a:latin typeface="Times New Roman"/>
                          <a:ea typeface="宋体"/>
                        </a:rPr>
                        <a:t>One</a:t>
                      </a:r>
                      <a:r>
                        <a:rPr lang="zh-CN" sz="1400" kern="1050" dirty="0">
                          <a:effectLst/>
                          <a:latin typeface="Times New Roman"/>
                          <a:ea typeface="宋体"/>
                        </a:rPr>
                        <a:t>，只能选择一项；值为</a:t>
                      </a:r>
                      <a:r>
                        <a:rPr lang="en-US" sz="1400" kern="1050" dirty="0" err="1">
                          <a:effectLst/>
                          <a:latin typeface="Times New Roman"/>
                          <a:ea typeface="宋体"/>
                        </a:rPr>
                        <a:t>MultiSimple</a:t>
                      </a:r>
                      <a:r>
                        <a:rPr lang="zh-CN" sz="1400" kern="1050" dirty="0">
                          <a:effectLst/>
                          <a:latin typeface="Times New Roman"/>
                          <a:ea typeface="宋体"/>
                        </a:rPr>
                        <a:t>，可以选择不连续的多项；值为</a:t>
                      </a:r>
                      <a:r>
                        <a:rPr lang="en-US" sz="1400" kern="1050" dirty="0" err="1">
                          <a:effectLst/>
                          <a:latin typeface="Times New Roman"/>
                          <a:ea typeface="宋体"/>
                        </a:rPr>
                        <a:t>MultiExtended</a:t>
                      </a:r>
                      <a:r>
                        <a:rPr lang="zh-CN" sz="1400" kern="1050" dirty="0">
                          <a:effectLst/>
                          <a:latin typeface="Times New Roman"/>
                          <a:ea typeface="宋体"/>
                        </a:rPr>
                        <a:t>，可以选择连续的多项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9402229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列</a:t>
            </a:r>
            <a:r>
              <a:rPr lang="en-US" altLang="zh-CN" dirty="0" smtClean="0"/>
              <a:t> </a:t>
            </a:r>
            <a:r>
              <a:rPr lang="zh-CN" altLang="zh-CN" dirty="0" smtClean="0"/>
              <a:t>表</a:t>
            </a:r>
            <a:r>
              <a:rPr lang="en-US" altLang="zh-CN" dirty="0" smtClean="0"/>
              <a:t> </a:t>
            </a:r>
            <a:r>
              <a:rPr lang="zh-CN" altLang="zh-CN" dirty="0" smtClean="0"/>
              <a:t>框</a:t>
            </a:r>
            <a:endParaRPr lang="zh-CN" altLang="zh-CN" dirty="0"/>
          </a:p>
        </p:txBody>
      </p:sp>
      <p:sp>
        <p:nvSpPr>
          <p:cNvPr id="3" name="TextBox 2"/>
          <p:cNvSpPr txBox="1"/>
          <p:nvPr/>
        </p:nvSpPr>
        <p:spPr>
          <a:xfrm>
            <a:off x="1283310" y="903720"/>
            <a:ext cx="9165265" cy="746358"/>
          </a:xfrm>
          <a:prstGeom prst="rect">
            <a:avLst/>
          </a:prstGeom>
          <a:noFill/>
        </p:spPr>
        <p:txBody>
          <a:bodyPr wrap="square" rtlCol="0">
            <a:spAutoFit/>
          </a:bodyPr>
          <a:lstStyle/>
          <a:p>
            <a:pPr>
              <a:lnSpc>
                <a:spcPct val="150000"/>
              </a:lnSpc>
            </a:pPr>
            <a:r>
              <a:rPr lang="en-US" altLang="zh-CN" b="1" dirty="0" smtClean="0"/>
              <a:t>1</a:t>
            </a:r>
            <a:r>
              <a:rPr lang="zh-CN" altLang="zh-CN" b="1" dirty="0"/>
              <a:t>．</a:t>
            </a:r>
            <a:r>
              <a:rPr lang="en-US" altLang="zh-CN" b="1" dirty="0" err="1"/>
              <a:t>Items.Add</a:t>
            </a:r>
            <a:r>
              <a:rPr lang="zh-CN" altLang="zh-CN" b="1" dirty="0"/>
              <a:t>方法</a:t>
            </a:r>
          </a:p>
          <a:p>
            <a:r>
              <a:rPr lang="zh-CN" altLang="zh-CN" dirty="0"/>
              <a:t>该用于将项目添加到</a:t>
            </a:r>
            <a:r>
              <a:rPr lang="en-US" altLang="zh-CN" dirty="0" err="1"/>
              <a:t>ListBox</a:t>
            </a:r>
            <a:r>
              <a:rPr lang="zh-CN" altLang="zh-CN" dirty="0"/>
              <a:t>控件中，其语法格式如下</a:t>
            </a:r>
            <a:r>
              <a:rPr lang="zh-CN" altLang="zh-CN" dirty="0" smtClean="0"/>
              <a:t>：</a:t>
            </a:r>
            <a:endParaRPr lang="zh-CN" altLang="zh-CN" dirty="0"/>
          </a:p>
        </p:txBody>
      </p:sp>
      <p:sp>
        <p:nvSpPr>
          <p:cNvPr id="4" name="圆角矩形 3"/>
          <p:cNvSpPr/>
          <p:nvPr/>
        </p:nvSpPr>
        <p:spPr>
          <a:xfrm>
            <a:off x="1399018" y="1681410"/>
            <a:ext cx="8581724" cy="391597"/>
          </a:xfrm>
          <a:prstGeom prst="roundRect">
            <a:avLst/>
          </a:prstGeom>
          <a:solidFill>
            <a:schemeClr val="accent5">
              <a:lumMod val="40000"/>
              <a:lumOff val="60000"/>
            </a:schemeClr>
          </a:solidFill>
        </p:spPr>
        <p:txBody>
          <a:bodyPr wrap="square">
            <a:spAutoFit/>
          </a:bodyPr>
          <a:lstStyle/>
          <a:p>
            <a:r>
              <a:rPr lang="en-US" altLang="zh-CN" dirty="0" err="1"/>
              <a:t>Object.Items.Add</a:t>
            </a:r>
            <a:r>
              <a:rPr lang="en-US" altLang="zh-CN" dirty="0"/>
              <a:t>(Item)</a:t>
            </a:r>
            <a:endParaRPr lang="zh-CN" altLang="zh-CN" dirty="0"/>
          </a:p>
        </p:txBody>
      </p:sp>
      <p:sp>
        <p:nvSpPr>
          <p:cNvPr id="5" name="TextBox 4"/>
          <p:cNvSpPr txBox="1"/>
          <p:nvPr/>
        </p:nvSpPr>
        <p:spPr>
          <a:xfrm>
            <a:off x="1313954" y="2120831"/>
            <a:ext cx="9304738" cy="1007968"/>
          </a:xfrm>
          <a:prstGeom prst="rect">
            <a:avLst/>
          </a:prstGeom>
          <a:noFill/>
        </p:spPr>
        <p:txBody>
          <a:bodyPr wrap="square" rtlCol="0">
            <a:spAutoFit/>
          </a:bodyPr>
          <a:lstStyle/>
          <a:p>
            <a:r>
              <a:rPr lang="zh-CN" altLang="zh-CN" dirty="0"/>
              <a:t>其中，</a:t>
            </a:r>
            <a:r>
              <a:rPr lang="en-US" altLang="zh-CN" dirty="0"/>
              <a:t>Object</a:t>
            </a:r>
            <a:r>
              <a:rPr lang="zh-CN" altLang="zh-CN" dirty="0"/>
              <a:t>指</a:t>
            </a:r>
            <a:r>
              <a:rPr lang="en-US" altLang="zh-CN" dirty="0" err="1"/>
              <a:t>Listbox</a:t>
            </a:r>
            <a:r>
              <a:rPr lang="zh-CN" altLang="zh-CN" dirty="0"/>
              <a:t>控件名，</a:t>
            </a:r>
            <a:r>
              <a:rPr lang="en-US" altLang="zh-CN" dirty="0"/>
              <a:t>Item</a:t>
            </a:r>
            <a:r>
              <a:rPr lang="zh-CN" altLang="zh-CN" dirty="0"/>
              <a:t>是要添加到列表框中的字符表达式。</a:t>
            </a:r>
          </a:p>
          <a:p>
            <a:pPr>
              <a:lnSpc>
                <a:spcPct val="150000"/>
              </a:lnSpc>
            </a:pPr>
            <a:r>
              <a:rPr lang="en-US" altLang="zh-CN" b="1" dirty="0"/>
              <a:t>2</a:t>
            </a:r>
            <a:r>
              <a:rPr lang="zh-CN" altLang="zh-CN" b="1" dirty="0"/>
              <a:t>．</a:t>
            </a:r>
            <a:r>
              <a:rPr lang="en-US" altLang="zh-CN" b="1" dirty="0" err="1"/>
              <a:t>Items.Insert</a:t>
            </a:r>
            <a:r>
              <a:rPr lang="zh-CN" altLang="zh-CN" b="1" dirty="0"/>
              <a:t>方法</a:t>
            </a:r>
          </a:p>
          <a:p>
            <a:r>
              <a:rPr lang="zh-CN" altLang="zh-CN" dirty="0"/>
              <a:t>该用于将项目插入到</a:t>
            </a:r>
            <a:r>
              <a:rPr lang="en-US" altLang="zh-CN" dirty="0" err="1"/>
              <a:t>ListBox</a:t>
            </a:r>
            <a:r>
              <a:rPr lang="zh-CN" altLang="zh-CN" dirty="0"/>
              <a:t>控件中，其语法格式如下</a:t>
            </a:r>
            <a:r>
              <a:rPr lang="zh-CN" altLang="zh-CN" dirty="0" smtClean="0"/>
              <a:t>：</a:t>
            </a:r>
            <a:endParaRPr lang="zh-CN" altLang="zh-CN" dirty="0"/>
          </a:p>
        </p:txBody>
      </p:sp>
      <p:sp>
        <p:nvSpPr>
          <p:cNvPr id="6" name="圆角矩形 5"/>
          <p:cNvSpPr/>
          <p:nvPr/>
        </p:nvSpPr>
        <p:spPr>
          <a:xfrm>
            <a:off x="1399018" y="3160698"/>
            <a:ext cx="8581724" cy="391597"/>
          </a:xfrm>
          <a:prstGeom prst="roundRect">
            <a:avLst/>
          </a:prstGeom>
          <a:solidFill>
            <a:schemeClr val="accent5">
              <a:lumMod val="40000"/>
              <a:lumOff val="60000"/>
            </a:schemeClr>
          </a:solidFill>
        </p:spPr>
        <p:txBody>
          <a:bodyPr wrap="square">
            <a:spAutoFit/>
          </a:bodyPr>
          <a:lstStyle/>
          <a:p>
            <a:r>
              <a:rPr lang="en-US" altLang="zh-CN" dirty="0" err="1"/>
              <a:t>Object.Items.Insert</a:t>
            </a:r>
            <a:r>
              <a:rPr lang="en-US" altLang="zh-CN" dirty="0"/>
              <a:t>(Index, Item)</a:t>
            </a:r>
            <a:endParaRPr lang="zh-CN" altLang="zh-CN" dirty="0"/>
          </a:p>
        </p:txBody>
      </p:sp>
      <p:sp>
        <p:nvSpPr>
          <p:cNvPr id="7" name="TextBox 6"/>
          <p:cNvSpPr txBox="1"/>
          <p:nvPr/>
        </p:nvSpPr>
        <p:spPr>
          <a:xfrm>
            <a:off x="820678" y="3694743"/>
            <a:ext cx="9893711" cy="877163"/>
          </a:xfrm>
          <a:prstGeom prst="rect">
            <a:avLst/>
          </a:prstGeom>
          <a:noFill/>
        </p:spPr>
        <p:txBody>
          <a:bodyPr wrap="square" rtlCol="0">
            <a:spAutoFit/>
          </a:bodyPr>
          <a:lstStyle/>
          <a:p>
            <a:pPr indent="446088"/>
            <a:r>
              <a:rPr lang="zh-CN" altLang="zh-CN" dirty="0"/>
              <a:t>其中，</a:t>
            </a:r>
            <a:r>
              <a:rPr lang="en-US" altLang="zh-CN" dirty="0"/>
              <a:t>Object</a:t>
            </a:r>
            <a:r>
              <a:rPr lang="zh-CN" altLang="zh-CN" dirty="0"/>
              <a:t>和</a:t>
            </a:r>
            <a:r>
              <a:rPr lang="en-US" altLang="zh-CN" dirty="0"/>
              <a:t>Item</a:t>
            </a:r>
            <a:r>
              <a:rPr lang="zh-CN" altLang="zh-CN" dirty="0"/>
              <a:t>的意义同上。</a:t>
            </a:r>
            <a:r>
              <a:rPr lang="en-US" altLang="zh-CN" dirty="0"/>
              <a:t>Index</a:t>
            </a:r>
            <a:r>
              <a:rPr lang="zh-CN" altLang="zh-CN" dirty="0"/>
              <a:t>是可选参数，指定新项目在列表框中的位置。如果所给的</a:t>
            </a:r>
            <a:r>
              <a:rPr lang="en-US" altLang="zh-CN" dirty="0"/>
              <a:t>Index</a:t>
            </a:r>
            <a:r>
              <a:rPr lang="zh-CN" altLang="zh-CN" dirty="0"/>
              <a:t>值有效，则</a:t>
            </a:r>
            <a:r>
              <a:rPr lang="en-US" altLang="zh-CN" dirty="0"/>
              <a:t>Item</a:t>
            </a:r>
            <a:r>
              <a:rPr lang="zh-CN" altLang="zh-CN" dirty="0"/>
              <a:t>将放置在列表框相应的位置。如果省略</a:t>
            </a:r>
            <a:r>
              <a:rPr lang="en-US" altLang="zh-CN" dirty="0"/>
              <a:t>Index</a:t>
            </a:r>
            <a:r>
              <a:rPr lang="zh-CN" altLang="zh-CN" dirty="0"/>
              <a:t>项，当</a:t>
            </a:r>
            <a:r>
              <a:rPr lang="en-US" altLang="zh-CN" dirty="0"/>
              <a:t>Sorted</a:t>
            </a:r>
            <a:r>
              <a:rPr lang="zh-CN" altLang="zh-CN" dirty="0"/>
              <a:t>属性值为</a:t>
            </a:r>
            <a:r>
              <a:rPr lang="en-US" altLang="zh-CN" dirty="0"/>
              <a:t>True</a:t>
            </a:r>
            <a:r>
              <a:rPr lang="zh-CN" altLang="zh-CN" dirty="0"/>
              <a:t>时，</a:t>
            </a:r>
            <a:r>
              <a:rPr lang="en-US" altLang="zh-CN" dirty="0"/>
              <a:t>Item</a:t>
            </a:r>
            <a:r>
              <a:rPr lang="zh-CN" altLang="zh-CN" dirty="0"/>
              <a:t>将添加到恰当的排序位置；当</a:t>
            </a:r>
            <a:r>
              <a:rPr lang="en-US" altLang="zh-CN" dirty="0"/>
              <a:t>Sorted</a:t>
            </a:r>
            <a:r>
              <a:rPr lang="zh-CN" altLang="zh-CN" dirty="0"/>
              <a:t>属性值为</a:t>
            </a:r>
            <a:r>
              <a:rPr lang="en-US" altLang="zh-CN" dirty="0"/>
              <a:t>False</a:t>
            </a:r>
            <a:r>
              <a:rPr lang="zh-CN" altLang="zh-CN" dirty="0"/>
              <a:t>时，</a:t>
            </a:r>
            <a:r>
              <a:rPr lang="en-US" altLang="zh-CN" dirty="0"/>
              <a:t>Item</a:t>
            </a:r>
            <a:r>
              <a:rPr lang="zh-CN" altLang="zh-CN" dirty="0"/>
              <a:t>将添加到列表的尾部</a:t>
            </a:r>
            <a:r>
              <a:rPr lang="zh-CN" altLang="zh-CN" dirty="0" smtClean="0"/>
              <a:t>。</a:t>
            </a:r>
            <a:endParaRPr lang="zh-CN" altLang="zh-CN" dirty="0"/>
          </a:p>
        </p:txBody>
      </p:sp>
    </p:spTree>
    <p:extLst>
      <p:ext uri="{BB962C8B-B14F-4D97-AF65-F5344CB8AC3E}">
        <p14:creationId xmlns:p14="http://schemas.microsoft.com/office/powerpoint/2010/main" val="37311265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列</a:t>
            </a:r>
            <a:r>
              <a:rPr lang="en-US" altLang="zh-CN" dirty="0" smtClean="0"/>
              <a:t> </a:t>
            </a:r>
            <a:r>
              <a:rPr lang="zh-CN" altLang="zh-CN" dirty="0" smtClean="0"/>
              <a:t>表</a:t>
            </a:r>
            <a:r>
              <a:rPr lang="en-US" altLang="zh-CN" dirty="0" smtClean="0"/>
              <a:t> </a:t>
            </a:r>
            <a:r>
              <a:rPr lang="zh-CN" altLang="zh-CN" dirty="0" smtClean="0"/>
              <a:t>框</a:t>
            </a:r>
            <a:endParaRPr lang="zh-CN" altLang="zh-CN" dirty="0"/>
          </a:p>
        </p:txBody>
      </p:sp>
      <p:sp>
        <p:nvSpPr>
          <p:cNvPr id="3" name="TextBox 2"/>
          <p:cNvSpPr txBox="1"/>
          <p:nvPr/>
        </p:nvSpPr>
        <p:spPr>
          <a:xfrm>
            <a:off x="1286540" y="829340"/>
            <a:ext cx="9154632" cy="615553"/>
          </a:xfrm>
          <a:prstGeom prst="rect">
            <a:avLst/>
          </a:prstGeom>
          <a:noFill/>
        </p:spPr>
        <p:txBody>
          <a:bodyPr wrap="square" rtlCol="0">
            <a:spAutoFit/>
          </a:bodyPr>
          <a:lstStyle/>
          <a:p>
            <a:r>
              <a:rPr lang="en-US" altLang="zh-CN" b="1" dirty="0"/>
              <a:t>3</a:t>
            </a:r>
            <a:r>
              <a:rPr lang="zh-CN" altLang="zh-CN" b="1" dirty="0"/>
              <a:t>．</a:t>
            </a:r>
            <a:r>
              <a:rPr lang="en-US" altLang="zh-CN" b="1" dirty="0" err="1"/>
              <a:t>Items.Remove</a:t>
            </a:r>
            <a:r>
              <a:rPr lang="zh-CN" altLang="zh-CN" b="1" dirty="0"/>
              <a:t>方法</a:t>
            </a:r>
          </a:p>
          <a:p>
            <a:r>
              <a:rPr lang="zh-CN" altLang="zh-CN" dirty="0"/>
              <a:t>该用于从</a:t>
            </a:r>
            <a:r>
              <a:rPr lang="en-US" altLang="zh-CN" dirty="0" err="1"/>
              <a:t>ListBox</a:t>
            </a:r>
            <a:r>
              <a:rPr lang="zh-CN" altLang="zh-CN" dirty="0"/>
              <a:t>控件中删除一个项目，其语法格式如下</a:t>
            </a:r>
            <a:r>
              <a:rPr lang="zh-CN" altLang="zh-CN" dirty="0" smtClean="0"/>
              <a:t>：</a:t>
            </a:r>
            <a:endParaRPr lang="zh-CN" altLang="zh-CN" dirty="0"/>
          </a:p>
        </p:txBody>
      </p:sp>
      <p:sp>
        <p:nvSpPr>
          <p:cNvPr id="4" name="圆角矩形 3"/>
          <p:cNvSpPr/>
          <p:nvPr/>
        </p:nvSpPr>
        <p:spPr>
          <a:xfrm>
            <a:off x="1413645" y="1479433"/>
            <a:ext cx="8474634" cy="391597"/>
          </a:xfrm>
          <a:prstGeom prst="roundRect">
            <a:avLst/>
          </a:prstGeom>
          <a:solidFill>
            <a:schemeClr val="accent5">
              <a:lumMod val="40000"/>
              <a:lumOff val="60000"/>
            </a:schemeClr>
          </a:solidFill>
        </p:spPr>
        <p:txBody>
          <a:bodyPr wrap="square">
            <a:spAutoFit/>
          </a:bodyPr>
          <a:lstStyle/>
          <a:p>
            <a:r>
              <a:rPr lang="en-US" altLang="zh-CN" dirty="0" err="1"/>
              <a:t>Object.Items.Remove</a:t>
            </a:r>
            <a:r>
              <a:rPr lang="en-US" altLang="zh-CN" dirty="0"/>
              <a:t>(value)</a:t>
            </a:r>
            <a:endParaRPr lang="zh-CN" altLang="zh-CN" dirty="0"/>
          </a:p>
        </p:txBody>
      </p:sp>
      <p:sp>
        <p:nvSpPr>
          <p:cNvPr id="5" name="矩形 4"/>
          <p:cNvSpPr/>
          <p:nvPr/>
        </p:nvSpPr>
        <p:spPr>
          <a:xfrm>
            <a:off x="850605" y="1984648"/>
            <a:ext cx="9707525" cy="1269578"/>
          </a:xfrm>
          <a:prstGeom prst="rect">
            <a:avLst/>
          </a:prstGeom>
        </p:spPr>
        <p:txBody>
          <a:bodyPr wrap="square">
            <a:spAutoFit/>
          </a:bodyPr>
          <a:lstStyle/>
          <a:p>
            <a:pPr indent="446088"/>
            <a:r>
              <a:rPr lang="zh-CN" altLang="zh-CN" dirty="0"/>
              <a:t>其中，</a:t>
            </a:r>
            <a:r>
              <a:rPr lang="en-US" altLang="zh-CN" dirty="0"/>
              <a:t>Object</a:t>
            </a:r>
            <a:r>
              <a:rPr lang="zh-CN" altLang="zh-CN" dirty="0"/>
              <a:t>和</a:t>
            </a:r>
            <a:r>
              <a:rPr lang="en-US" altLang="zh-CN" dirty="0"/>
              <a:t>Item</a:t>
            </a:r>
            <a:r>
              <a:rPr lang="zh-CN" altLang="zh-CN" dirty="0"/>
              <a:t>的意义同上。</a:t>
            </a:r>
            <a:r>
              <a:rPr lang="en-US" altLang="zh-CN" dirty="0"/>
              <a:t>value</a:t>
            </a:r>
            <a:r>
              <a:rPr lang="zh-CN" altLang="zh-CN" dirty="0"/>
              <a:t>用来指定要删除的项目</a:t>
            </a:r>
            <a:r>
              <a:rPr lang="zh-CN" altLang="zh-CN" dirty="0" smtClean="0"/>
              <a:t>。</a:t>
            </a:r>
            <a:endParaRPr lang="en-US" altLang="zh-CN" dirty="0" smtClean="0"/>
          </a:p>
          <a:p>
            <a:pPr indent="446088">
              <a:lnSpc>
                <a:spcPct val="150000"/>
              </a:lnSpc>
            </a:pPr>
            <a:r>
              <a:rPr lang="en-US" altLang="zh-CN" b="1" dirty="0"/>
              <a:t>4</a:t>
            </a:r>
            <a:r>
              <a:rPr lang="zh-CN" altLang="zh-CN" b="1" dirty="0"/>
              <a:t>．</a:t>
            </a:r>
            <a:r>
              <a:rPr lang="en-US" altLang="zh-CN" b="1" dirty="0" err="1"/>
              <a:t>Items.RemoveAt</a:t>
            </a:r>
            <a:r>
              <a:rPr lang="zh-CN" altLang="zh-CN" b="1" dirty="0"/>
              <a:t>方法</a:t>
            </a:r>
          </a:p>
          <a:p>
            <a:pPr indent="446088"/>
            <a:r>
              <a:rPr lang="en-US" altLang="zh-CN" dirty="0" err="1"/>
              <a:t>RemoveAt</a:t>
            </a:r>
            <a:r>
              <a:rPr lang="zh-CN" altLang="zh-CN" dirty="0"/>
              <a:t>方法与</a:t>
            </a:r>
            <a:r>
              <a:rPr lang="en-US" altLang="zh-CN" dirty="0"/>
              <a:t>Remove</a:t>
            </a:r>
            <a:r>
              <a:rPr lang="zh-CN" altLang="zh-CN" dirty="0"/>
              <a:t>方法有所不同，它按照索引方式删除</a:t>
            </a:r>
            <a:r>
              <a:rPr lang="en-US" altLang="zh-CN" dirty="0" err="1"/>
              <a:t>ListBox</a:t>
            </a:r>
            <a:r>
              <a:rPr lang="zh-CN" altLang="zh-CN" dirty="0"/>
              <a:t>控件中的项目，其语法格式如下</a:t>
            </a:r>
            <a:r>
              <a:rPr lang="zh-CN" altLang="zh-CN" dirty="0" smtClean="0"/>
              <a:t>：</a:t>
            </a:r>
            <a:endParaRPr lang="zh-CN" altLang="zh-CN" dirty="0"/>
          </a:p>
        </p:txBody>
      </p:sp>
      <p:sp>
        <p:nvSpPr>
          <p:cNvPr id="7" name="圆角矩形 6"/>
          <p:cNvSpPr/>
          <p:nvPr/>
        </p:nvSpPr>
        <p:spPr>
          <a:xfrm>
            <a:off x="1413645" y="3278133"/>
            <a:ext cx="8474634" cy="391597"/>
          </a:xfrm>
          <a:prstGeom prst="roundRect">
            <a:avLst/>
          </a:prstGeom>
          <a:solidFill>
            <a:schemeClr val="accent5">
              <a:lumMod val="40000"/>
              <a:lumOff val="60000"/>
            </a:schemeClr>
          </a:solidFill>
        </p:spPr>
        <p:txBody>
          <a:bodyPr wrap="square">
            <a:spAutoFit/>
          </a:bodyPr>
          <a:lstStyle/>
          <a:p>
            <a:r>
              <a:rPr lang="en-US" altLang="zh-CN" dirty="0" err="1"/>
              <a:t>Object.Items.RemoveAt</a:t>
            </a:r>
            <a:r>
              <a:rPr lang="en-US" altLang="zh-CN" dirty="0"/>
              <a:t>(Index)</a:t>
            </a:r>
            <a:endParaRPr lang="zh-CN" altLang="zh-CN" dirty="0"/>
          </a:p>
        </p:txBody>
      </p:sp>
      <p:sp>
        <p:nvSpPr>
          <p:cNvPr id="8" name="矩形 7"/>
          <p:cNvSpPr/>
          <p:nvPr/>
        </p:nvSpPr>
        <p:spPr>
          <a:xfrm>
            <a:off x="1286540" y="3727252"/>
            <a:ext cx="9271590" cy="353943"/>
          </a:xfrm>
          <a:prstGeom prst="rect">
            <a:avLst/>
          </a:prstGeom>
        </p:spPr>
        <p:txBody>
          <a:bodyPr wrap="square">
            <a:spAutoFit/>
          </a:bodyPr>
          <a:lstStyle/>
          <a:p>
            <a:r>
              <a:rPr lang="zh-CN" altLang="zh-CN" dirty="0"/>
              <a:t>其中，</a:t>
            </a:r>
            <a:r>
              <a:rPr lang="en-US" altLang="zh-CN" dirty="0"/>
              <a:t>Object</a:t>
            </a:r>
            <a:r>
              <a:rPr lang="zh-CN" altLang="zh-CN" dirty="0"/>
              <a:t>和</a:t>
            </a:r>
            <a:r>
              <a:rPr lang="en-US" altLang="zh-CN" dirty="0"/>
              <a:t>Item</a:t>
            </a:r>
            <a:r>
              <a:rPr lang="zh-CN" altLang="zh-CN" dirty="0"/>
              <a:t>的意义同上。</a:t>
            </a:r>
            <a:r>
              <a:rPr lang="en-US" altLang="zh-CN" dirty="0"/>
              <a:t>Index</a:t>
            </a:r>
            <a:r>
              <a:rPr lang="zh-CN" altLang="zh-CN" dirty="0"/>
              <a:t>用来指定要删除的项目在列表框中的位置。</a:t>
            </a:r>
          </a:p>
        </p:txBody>
      </p:sp>
    </p:spTree>
    <p:extLst>
      <p:ext uri="{BB962C8B-B14F-4D97-AF65-F5344CB8AC3E}">
        <p14:creationId xmlns:p14="http://schemas.microsoft.com/office/powerpoint/2010/main" val="13936845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列</a:t>
            </a:r>
            <a:r>
              <a:rPr lang="en-US" altLang="zh-CN" dirty="0" smtClean="0"/>
              <a:t> </a:t>
            </a:r>
            <a:r>
              <a:rPr lang="zh-CN" altLang="zh-CN" dirty="0" smtClean="0"/>
              <a:t>表</a:t>
            </a:r>
            <a:r>
              <a:rPr lang="en-US" altLang="zh-CN" dirty="0" smtClean="0"/>
              <a:t> </a:t>
            </a:r>
            <a:r>
              <a:rPr lang="zh-CN" altLang="zh-CN" dirty="0" smtClean="0"/>
              <a:t>框</a:t>
            </a:r>
            <a:endParaRPr lang="zh-CN" altLang="zh-CN" dirty="0"/>
          </a:p>
        </p:txBody>
      </p:sp>
      <p:sp>
        <p:nvSpPr>
          <p:cNvPr id="3" name="矩形 2"/>
          <p:cNvSpPr/>
          <p:nvPr/>
        </p:nvSpPr>
        <p:spPr>
          <a:xfrm>
            <a:off x="1322166" y="751271"/>
            <a:ext cx="5940425" cy="746358"/>
          </a:xfrm>
          <a:prstGeom prst="rect">
            <a:avLst/>
          </a:prstGeom>
        </p:spPr>
        <p:txBody>
          <a:bodyPr>
            <a:spAutoFit/>
          </a:bodyPr>
          <a:lstStyle/>
          <a:p>
            <a:pPr>
              <a:lnSpc>
                <a:spcPct val="150000"/>
              </a:lnSpc>
            </a:pPr>
            <a:r>
              <a:rPr lang="en-US" altLang="zh-CN" b="1" dirty="0"/>
              <a:t>5</a:t>
            </a:r>
            <a:r>
              <a:rPr lang="zh-CN" altLang="zh-CN" b="1" dirty="0"/>
              <a:t>．</a:t>
            </a:r>
            <a:r>
              <a:rPr lang="en-US" altLang="zh-CN" b="1" dirty="0" err="1"/>
              <a:t>Items.Clear</a:t>
            </a:r>
            <a:r>
              <a:rPr lang="zh-CN" altLang="zh-CN" b="1" dirty="0"/>
              <a:t>方法</a:t>
            </a:r>
          </a:p>
          <a:p>
            <a:r>
              <a:rPr lang="en-US" altLang="zh-CN" dirty="0"/>
              <a:t>Clear</a:t>
            </a:r>
            <a:r>
              <a:rPr lang="zh-CN" altLang="zh-CN" dirty="0"/>
              <a:t>方法可以删除</a:t>
            </a:r>
            <a:r>
              <a:rPr lang="en-US" altLang="zh-CN" dirty="0" err="1"/>
              <a:t>ListBox</a:t>
            </a:r>
            <a:r>
              <a:rPr lang="zh-CN" altLang="zh-CN" dirty="0"/>
              <a:t>控件的所有项目，其语法格式如下：</a:t>
            </a:r>
          </a:p>
        </p:txBody>
      </p:sp>
      <p:sp>
        <p:nvSpPr>
          <p:cNvPr id="4" name="圆角矩形 3"/>
          <p:cNvSpPr/>
          <p:nvPr/>
        </p:nvSpPr>
        <p:spPr>
          <a:xfrm>
            <a:off x="1431623" y="1497629"/>
            <a:ext cx="8626777" cy="391597"/>
          </a:xfrm>
          <a:prstGeom prst="roundRect">
            <a:avLst/>
          </a:prstGeom>
          <a:solidFill>
            <a:schemeClr val="accent5">
              <a:lumMod val="40000"/>
              <a:lumOff val="60000"/>
            </a:schemeClr>
          </a:solidFill>
        </p:spPr>
        <p:txBody>
          <a:bodyPr wrap="square">
            <a:spAutoFit/>
          </a:bodyPr>
          <a:lstStyle/>
          <a:p>
            <a:r>
              <a:rPr lang="en-US" altLang="zh-CN" dirty="0" err="1"/>
              <a:t>Object.Items.Clear</a:t>
            </a:r>
            <a:r>
              <a:rPr lang="en-US" altLang="zh-CN" dirty="0"/>
              <a:t>()</a:t>
            </a:r>
            <a:endParaRPr lang="zh-CN" altLang="zh-CN" dirty="0"/>
          </a:p>
        </p:txBody>
      </p:sp>
      <p:sp>
        <p:nvSpPr>
          <p:cNvPr id="5" name="TextBox 4"/>
          <p:cNvSpPr txBox="1"/>
          <p:nvPr/>
        </p:nvSpPr>
        <p:spPr>
          <a:xfrm>
            <a:off x="808074" y="2030819"/>
            <a:ext cx="9803219" cy="877163"/>
          </a:xfrm>
          <a:prstGeom prst="rect">
            <a:avLst/>
          </a:prstGeom>
          <a:noFill/>
        </p:spPr>
        <p:txBody>
          <a:bodyPr wrap="square" rtlCol="0">
            <a:spAutoFit/>
          </a:bodyPr>
          <a:lstStyle/>
          <a:p>
            <a:pPr indent="542925"/>
            <a:r>
              <a:rPr lang="zh-CN" altLang="zh-CN" dirty="0"/>
              <a:t>修改和删除列表框中的项目，可以使用以上三种方法，或在如图</a:t>
            </a:r>
            <a:r>
              <a:rPr lang="en-US" altLang="zh-CN" dirty="0"/>
              <a:t>4.13</a:t>
            </a:r>
            <a:r>
              <a:rPr lang="zh-CN" altLang="zh-CN" dirty="0"/>
              <a:t>（</a:t>
            </a:r>
            <a:r>
              <a:rPr lang="en-US" altLang="zh-CN" dirty="0"/>
              <a:t>a</a:t>
            </a:r>
            <a:r>
              <a:rPr lang="zh-CN" altLang="zh-CN" dirty="0"/>
              <a:t>）所示的列表框属性窗口中修改</a:t>
            </a:r>
            <a:r>
              <a:rPr lang="en-US" altLang="zh-CN" dirty="0"/>
              <a:t>Items</a:t>
            </a:r>
            <a:r>
              <a:rPr lang="zh-CN" altLang="zh-CN" dirty="0"/>
              <a:t>的属性值。单击</a:t>
            </a:r>
            <a:r>
              <a:rPr lang="en-US" altLang="zh-CN" dirty="0"/>
              <a:t>Items</a:t>
            </a:r>
            <a:r>
              <a:rPr lang="zh-CN" altLang="zh-CN" dirty="0"/>
              <a:t>“（集合）”右侧</a:t>
            </a:r>
            <a:r>
              <a:rPr lang="zh-CN" altLang="zh-CN" dirty="0" smtClean="0"/>
              <a:t>的</a:t>
            </a:r>
            <a:r>
              <a:rPr lang="en-US" altLang="zh-CN" dirty="0" smtClean="0"/>
              <a:t>    </a:t>
            </a:r>
            <a:r>
              <a:rPr lang="zh-CN" altLang="zh-CN" dirty="0"/>
              <a:t>按钮，将弹出如图</a:t>
            </a:r>
            <a:r>
              <a:rPr lang="en-US" altLang="zh-CN" dirty="0"/>
              <a:t>4.13</a:t>
            </a:r>
            <a:r>
              <a:rPr lang="zh-CN" altLang="zh-CN" dirty="0"/>
              <a:t>（</a:t>
            </a:r>
            <a:r>
              <a:rPr lang="en-US" altLang="zh-CN" dirty="0"/>
              <a:t>b</a:t>
            </a:r>
            <a:r>
              <a:rPr lang="zh-CN" altLang="zh-CN" dirty="0"/>
              <a:t>）所示的“字符串集合编辑器”对话框，用户可以在其中修改列表框的项目</a:t>
            </a:r>
            <a:r>
              <a:rPr lang="zh-CN" altLang="zh-CN" dirty="0" smtClean="0"/>
              <a:t>。</a:t>
            </a:r>
            <a:endParaRPr lang="zh-CN" altLang="zh-CN"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26" y="2359772"/>
            <a:ext cx="251342" cy="21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p:cNvPicPr>
            <a:picLocks noChangeAspect="1" noChangeArrowheads="1"/>
          </p:cNvPicPr>
          <p:nvPr/>
        </p:nvPicPr>
        <p:blipFill>
          <a:blip r:embed="rId4">
            <a:lum bright="-18000"/>
            <a:grayscl/>
            <a:extLst>
              <a:ext uri="{28A0092B-C50C-407E-A947-70E740481C1C}">
                <a14:useLocalDpi xmlns:a14="http://schemas.microsoft.com/office/drawing/2010/main" val="0"/>
              </a:ext>
            </a:extLst>
          </a:blip>
          <a:srcRect/>
          <a:stretch>
            <a:fillRect/>
          </a:stretch>
        </p:blipFill>
        <p:spPr bwMode="auto">
          <a:xfrm>
            <a:off x="2134428" y="2907982"/>
            <a:ext cx="1912236" cy="3033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555" name="Picture 3"/>
          <p:cNvPicPr>
            <a:picLocks noChangeAspect="1" noChangeArrowheads="1"/>
          </p:cNvPicPr>
          <p:nvPr/>
        </p:nvPicPr>
        <p:blipFill>
          <a:blip r:embed="rId5">
            <a:lum bright="-12000"/>
            <a:grayscl/>
            <a:extLst>
              <a:ext uri="{28A0092B-C50C-407E-A947-70E740481C1C}">
                <a14:useLocalDpi xmlns:a14="http://schemas.microsoft.com/office/drawing/2010/main" val="0"/>
              </a:ext>
            </a:extLst>
          </a:blip>
          <a:srcRect/>
          <a:stretch>
            <a:fillRect/>
          </a:stretch>
        </p:blipFill>
        <p:spPr bwMode="auto">
          <a:xfrm>
            <a:off x="4933401" y="2907982"/>
            <a:ext cx="4658380" cy="3033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p:cNvSpPr>
            <a:spLocks noChangeArrowheads="1"/>
          </p:cNvSpPr>
          <p:nvPr/>
        </p:nvSpPr>
        <p:spPr bwMode="auto">
          <a:xfrm>
            <a:off x="0" y="256540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416865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列</a:t>
            </a:r>
            <a:r>
              <a:rPr lang="en-US" altLang="zh-CN" dirty="0" smtClean="0"/>
              <a:t> </a:t>
            </a:r>
            <a:r>
              <a:rPr lang="zh-CN" altLang="zh-CN" dirty="0" smtClean="0"/>
              <a:t>表</a:t>
            </a:r>
            <a:r>
              <a:rPr lang="en-US" altLang="zh-CN" dirty="0" smtClean="0"/>
              <a:t> </a:t>
            </a:r>
            <a:r>
              <a:rPr lang="zh-CN" altLang="zh-CN" dirty="0" smtClean="0"/>
              <a:t>框</a:t>
            </a:r>
            <a:endParaRPr lang="zh-CN" altLang="zh-CN" dirty="0"/>
          </a:p>
        </p:txBody>
      </p:sp>
      <p:sp>
        <p:nvSpPr>
          <p:cNvPr id="3" name="TextBox 2"/>
          <p:cNvSpPr txBox="1"/>
          <p:nvPr/>
        </p:nvSpPr>
        <p:spPr>
          <a:xfrm>
            <a:off x="946298" y="765544"/>
            <a:ext cx="9409814" cy="615553"/>
          </a:xfrm>
          <a:prstGeom prst="rect">
            <a:avLst/>
          </a:prstGeom>
          <a:noFill/>
        </p:spPr>
        <p:txBody>
          <a:bodyPr wrap="square" rtlCol="0">
            <a:spAutoFit/>
          </a:bodyPr>
          <a:lstStyle/>
          <a:p>
            <a:pPr indent="446088"/>
            <a:r>
              <a:rPr lang="en-US" altLang="zh-CN" dirty="0" err="1"/>
              <a:t>ListBox</a:t>
            </a:r>
            <a:r>
              <a:rPr lang="zh-CN" altLang="zh-CN" dirty="0"/>
              <a:t>列表框的常用事件是</a:t>
            </a:r>
            <a:r>
              <a:rPr lang="en-US" altLang="zh-CN" dirty="0" err="1"/>
              <a:t>SelectedIndexChanged</a:t>
            </a:r>
            <a:r>
              <a:rPr lang="zh-CN" altLang="zh-CN" dirty="0"/>
              <a:t>事件，相当于</a:t>
            </a:r>
            <a:r>
              <a:rPr lang="en-US" altLang="zh-CN" dirty="0"/>
              <a:t>Visual Basic 6.0</a:t>
            </a:r>
            <a:r>
              <a:rPr lang="zh-CN" altLang="zh-CN" dirty="0"/>
              <a:t>中的</a:t>
            </a:r>
            <a:r>
              <a:rPr lang="en-US" altLang="zh-CN" dirty="0"/>
              <a:t>Click</a:t>
            </a:r>
            <a:r>
              <a:rPr lang="zh-CN" altLang="zh-CN" dirty="0"/>
              <a:t>事件，当鼠标在列表框中单击任一条目时，触发该事件。其事件过程如下</a:t>
            </a:r>
            <a:r>
              <a:rPr lang="zh-CN" altLang="zh-CN" dirty="0" smtClean="0"/>
              <a:t>：</a:t>
            </a:r>
            <a:endParaRPr lang="zh-CN" altLang="zh-CN" dirty="0"/>
          </a:p>
        </p:txBody>
      </p:sp>
      <p:sp>
        <p:nvSpPr>
          <p:cNvPr id="4" name="TextBox 3"/>
          <p:cNvSpPr txBox="1"/>
          <p:nvPr/>
        </p:nvSpPr>
        <p:spPr>
          <a:xfrm>
            <a:off x="1488558" y="1381097"/>
            <a:ext cx="8197702" cy="1259919"/>
          </a:xfrm>
          <a:prstGeom prst="roundRect">
            <a:avLst>
              <a:gd name="adj" fmla="val 14135"/>
            </a:avLst>
          </a:prstGeom>
          <a:solidFill>
            <a:schemeClr val="accent5">
              <a:lumMod val="40000"/>
              <a:lumOff val="60000"/>
            </a:schemeClr>
          </a:solidFill>
        </p:spPr>
        <p:txBody>
          <a:bodyPr wrap="square" rtlCol="0">
            <a:spAutoFit/>
          </a:bodyPr>
          <a:lstStyle/>
          <a:p>
            <a:r>
              <a:rPr lang="en-US" altLang="zh-CN" dirty="0"/>
              <a:t>Private Sub </a:t>
            </a:r>
            <a:r>
              <a:rPr lang="zh-CN" altLang="zh-CN" dirty="0"/>
              <a:t>对象名</a:t>
            </a:r>
            <a:r>
              <a:rPr lang="en-US" altLang="zh-CN" dirty="0"/>
              <a:t>_</a:t>
            </a:r>
            <a:r>
              <a:rPr lang="en-US" altLang="zh-CN" dirty="0" err="1"/>
              <a:t>SelectedIndexChanged</a:t>
            </a:r>
            <a:r>
              <a:rPr lang="en-US" altLang="zh-CN" dirty="0"/>
              <a:t>(</a:t>
            </a:r>
            <a:r>
              <a:rPr lang="en-US" altLang="zh-CN" dirty="0" err="1"/>
              <a:t>ByVal</a:t>
            </a:r>
            <a:r>
              <a:rPr lang="en-US" altLang="zh-CN" dirty="0"/>
              <a:t> sender As </a:t>
            </a:r>
            <a:r>
              <a:rPr lang="en-US" altLang="zh-CN" dirty="0" err="1"/>
              <a:t>System.Object</a:t>
            </a:r>
            <a:r>
              <a:rPr lang="en-US" altLang="zh-CN" dirty="0"/>
              <a:t>,</a:t>
            </a:r>
            <a:endParaRPr lang="zh-CN" altLang="zh-CN" dirty="0"/>
          </a:p>
          <a:p>
            <a:r>
              <a:rPr lang="en-US" altLang="zh-CN" dirty="0"/>
              <a:t>		</a:t>
            </a:r>
            <a:r>
              <a:rPr lang="en-US" altLang="zh-CN" dirty="0" err="1" smtClean="0"/>
              <a:t>ByVal</a:t>
            </a:r>
            <a:r>
              <a:rPr lang="en-US" altLang="zh-CN" dirty="0" smtClean="0"/>
              <a:t> </a:t>
            </a:r>
            <a:r>
              <a:rPr lang="en-US" altLang="zh-CN" dirty="0"/>
              <a:t>e As </a:t>
            </a:r>
            <a:r>
              <a:rPr lang="en-US" altLang="zh-CN" dirty="0" err="1"/>
              <a:t>System.EventArgs</a:t>
            </a:r>
            <a:r>
              <a:rPr lang="en-US" altLang="zh-CN" dirty="0"/>
              <a:t>)Handles </a:t>
            </a:r>
            <a:r>
              <a:rPr lang="zh-CN" altLang="zh-CN" dirty="0"/>
              <a:t>对象名</a:t>
            </a:r>
            <a:r>
              <a:rPr lang="en-US" altLang="zh-CN" dirty="0"/>
              <a:t>.</a:t>
            </a:r>
            <a:r>
              <a:rPr lang="en-US" altLang="zh-CN" dirty="0" err="1"/>
              <a:t>SelectedIndexChanged</a:t>
            </a:r>
            <a:endParaRPr lang="zh-CN" altLang="zh-CN" dirty="0"/>
          </a:p>
          <a:p>
            <a:r>
              <a:rPr lang="en-US" altLang="zh-CN" dirty="0"/>
              <a:t>         </a:t>
            </a:r>
            <a:r>
              <a:rPr lang="zh-CN" altLang="zh-CN" dirty="0"/>
              <a:t>…</a:t>
            </a:r>
            <a:r>
              <a:rPr lang="en-US" altLang="zh-CN" dirty="0"/>
              <a:t>          				 ' </a:t>
            </a:r>
            <a:r>
              <a:rPr lang="zh-CN" altLang="zh-CN" dirty="0"/>
              <a:t>添加自己的代码</a:t>
            </a:r>
          </a:p>
          <a:p>
            <a:r>
              <a:rPr lang="en-US" altLang="zh-CN" dirty="0"/>
              <a:t>End </a:t>
            </a:r>
            <a:r>
              <a:rPr lang="en-US" altLang="zh-CN" dirty="0" smtClean="0"/>
              <a:t>Sub</a:t>
            </a:r>
            <a:endParaRPr lang="zh-CN" altLang="zh-CN" dirty="0"/>
          </a:p>
        </p:txBody>
      </p:sp>
      <p:sp>
        <p:nvSpPr>
          <p:cNvPr id="5" name="TextBox 4"/>
          <p:cNvSpPr txBox="1"/>
          <p:nvPr/>
        </p:nvSpPr>
        <p:spPr>
          <a:xfrm>
            <a:off x="946299" y="2641016"/>
            <a:ext cx="9409814" cy="1661993"/>
          </a:xfrm>
          <a:prstGeom prst="rect">
            <a:avLst/>
          </a:prstGeom>
          <a:noFill/>
        </p:spPr>
        <p:txBody>
          <a:bodyPr wrap="square" rtlCol="0">
            <a:spAutoFit/>
          </a:bodyPr>
          <a:lstStyle/>
          <a:p>
            <a:pPr indent="446088"/>
            <a:r>
              <a:rPr lang="zh-CN" altLang="zh-CN" dirty="0" smtClean="0"/>
              <a:t>【</a:t>
            </a:r>
            <a:r>
              <a:rPr lang="zh-CN" altLang="zh-CN" dirty="0"/>
              <a:t>例</a:t>
            </a:r>
            <a:r>
              <a:rPr lang="en-US" altLang="zh-CN" dirty="0"/>
              <a:t>4.6</a:t>
            </a:r>
            <a:r>
              <a:rPr lang="zh-CN" altLang="zh-CN" dirty="0"/>
              <a:t>】 设计如图</a:t>
            </a:r>
            <a:r>
              <a:rPr lang="en-US" altLang="zh-CN" dirty="0"/>
              <a:t>4.14</a:t>
            </a:r>
            <a:r>
              <a:rPr lang="zh-CN" altLang="zh-CN" dirty="0"/>
              <a:t>所示的界面，当单击“增加条目”按钮时，将文本框中的内容添加到列表框中；当单击“删除条目”按钮时，将列表框的第一条列表项删除。当单击列表框中的条目时，以消息框的形式显示条目内容。 </a:t>
            </a:r>
            <a:endParaRPr lang="en-US" altLang="zh-CN" dirty="0" smtClean="0"/>
          </a:p>
          <a:p>
            <a:pPr indent="446088"/>
            <a:r>
              <a:rPr lang="zh-CN" altLang="zh-CN" dirty="0"/>
              <a:t>（</a:t>
            </a:r>
            <a:r>
              <a:rPr lang="en-US" altLang="zh-CN" dirty="0"/>
              <a:t>1</a:t>
            </a:r>
            <a:r>
              <a:rPr lang="zh-CN" altLang="zh-CN" dirty="0"/>
              <a:t>）界面设计。在窗体上添加</a:t>
            </a:r>
            <a:r>
              <a:rPr lang="en-US" altLang="zh-CN" dirty="0"/>
              <a:t>1</a:t>
            </a:r>
            <a:r>
              <a:rPr lang="zh-CN" altLang="zh-CN" dirty="0"/>
              <a:t>个列表框、</a:t>
            </a:r>
            <a:r>
              <a:rPr lang="en-US" altLang="zh-CN" dirty="0"/>
              <a:t>1</a:t>
            </a:r>
            <a:r>
              <a:rPr lang="zh-CN" altLang="zh-CN" dirty="0"/>
              <a:t>个文本框和</a:t>
            </a:r>
            <a:r>
              <a:rPr lang="en-US" altLang="zh-CN" dirty="0"/>
              <a:t>3</a:t>
            </a:r>
            <a:r>
              <a:rPr lang="zh-CN" altLang="zh-CN" dirty="0"/>
              <a:t>个按钮。设置各对象的初始属性并调整其大小，如图</a:t>
            </a:r>
            <a:r>
              <a:rPr lang="en-US" altLang="zh-CN" dirty="0"/>
              <a:t>4.14</a:t>
            </a:r>
            <a:r>
              <a:rPr lang="zh-CN" altLang="zh-CN" dirty="0"/>
              <a:t>所示。</a:t>
            </a:r>
          </a:p>
          <a:p>
            <a:pPr indent="446088"/>
            <a:endParaRPr lang="zh-CN" altLang="en-US" dirty="0"/>
          </a:p>
        </p:txBody>
      </p:sp>
      <p:pic>
        <p:nvPicPr>
          <p:cNvPr id="26626" name="Picture 2" descr="4t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8097" y="4083087"/>
            <a:ext cx="3338624" cy="19981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7957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列</a:t>
            </a:r>
            <a:r>
              <a:rPr lang="en-US" altLang="zh-CN" dirty="0" smtClean="0"/>
              <a:t> </a:t>
            </a:r>
            <a:r>
              <a:rPr lang="zh-CN" altLang="zh-CN" dirty="0" smtClean="0"/>
              <a:t>表</a:t>
            </a:r>
            <a:r>
              <a:rPr lang="en-US" altLang="zh-CN" dirty="0" smtClean="0"/>
              <a:t> </a:t>
            </a:r>
            <a:r>
              <a:rPr lang="zh-CN" altLang="zh-CN" dirty="0" smtClean="0"/>
              <a:t>框</a:t>
            </a:r>
            <a:endParaRPr lang="zh-CN" altLang="zh-CN" dirty="0"/>
          </a:p>
        </p:txBody>
      </p:sp>
      <p:sp>
        <p:nvSpPr>
          <p:cNvPr id="3" name="TextBox 2"/>
          <p:cNvSpPr txBox="1"/>
          <p:nvPr/>
        </p:nvSpPr>
        <p:spPr>
          <a:xfrm>
            <a:off x="531628" y="726083"/>
            <a:ext cx="9494874" cy="353943"/>
          </a:xfrm>
          <a:prstGeom prst="rect">
            <a:avLst/>
          </a:prstGeom>
          <a:noFill/>
        </p:spPr>
        <p:txBody>
          <a:bodyPr wrap="square" rtlCol="0">
            <a:spAutoFit/>
          </a:bodyPr>
          <a:lstStyle/>
          <a:p>
            <a:pPr indent="446088"/>
            <a:r>
              <a:rPr lang="zh-CN" altLang="zh-CN" dirty="0" smtClean="0"/>
              <a:t>（</a:t>
            </a:r>
            <a:r>
              <a:rPr lang="en-US" altLang="zh-CN" dirty="0"/>
              <a:t>2</a:t>
            </a:r>
            <a:r>
              <a:rPr lang="zh-CN" altLang="zh-CN" dirty="0"/>
              <a:t>）编写代码。程序代码如下</a:t>
            </a:r>
            <a:r>
              <a:rPr lang="zh-CN" altLang="zh-CN" dirty="0" smtClean="0"/>
              <a:t>：</a:t>
            </a:r>
            <a:endParaRPr lang="zh-CN" altLang="zh-CN" dirty="0"/>
          </a:p>
        </p:txBody>
      </p:sp>
      <p:sp>
        <p:nvSpPr>
          <p:cNvPr id="4" name="TextBox 3"/>
          <p:cNvSpPr txBox="1"/>
          <p:nvPr/>
        </p:nvSpPr>
        <p:spPr>
          <a:xfrm>
            <a:off x="1201478" y="1080026"/>
            <a:ext cx="9122735" cy="5145167"/>
          </a:xfrm>
          <a:prstGeom prst="roundRect">
            <a:avLst>
              <a:gd name="adj" fmla="val 3720"/>
            </a:avLst>
          </a:prstGeom>
          <a:solidFill>
            <a:schemeClr val="accent5">
              <a:lumMod val="40000"/>
              <a:lumOff val="60000"/>
            </a:schemeClr>
          </a:solidFill>
        </p:spPr>
        <p:txBody>
          <a:bodyPr wrap="square" rtlCol="0">
            <a:spAutoFit/>
          </a:bodyPr>
          <a:lstStyle/>
          <a:p>
            <a:r>
              <a:rPr lang="en-US" altLang="zh-CN" sz="1400" dirty="0"/>
              <a:t>Private Sub Button1_Click(</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a:t>
            </a:r>
            <a:r>
              <a:rPr lang="en-US" altLang="zh-CN" sz="1400" dirty="0" err="1"/>
              <a:t>System.EventArgs</a:t>
            </a:r>
            <a:r>
              <a:rPr lang="en-US" altLang="zh-CN" sz="1400" dirty="0"/>
              <a:t>)</a:t>
            </a:r>
            <a:endParaRPr lang="zh-CN" altLang="zh-CN" sz="1400" dirty="0"/>
          </a:p>
          <a:p>
            <a:r>
              <a:rPr lang="en-US" altLang="zh-CN" sz="1400" dirty="0"/>
              <a:t>					</a:t>
            </a:r>
            <a:r>
              <a:rPr lang="en-US" altLang="zh-CN" sz="1400" dirty="0" smtClean="0"/>
              <a:t>Handles </a:t>
            </a:r>
            <a:r>
              <a:rPr lang="en-US" altLang="zh-CN" sz="1400" dirty="0"/>
              <a:t>Button1.Click</a:t>
            </a:r>
            <a:endParaRPr lang="zh-CN" altLang="zh-CN" sz="1400" dirty="0"/>
          </a:p>
          <a:p>
            <a:r>
              <a:rPr lang="en-US" altLang="zh-CN" sz="1400" dirty="0"/>
              <a:t>        ListBox1.Items.Add(TextBox1.Text)      	' </a:t>
            </a:r>
            <a:r>
              <a:rPr lang="zh-CN" altLang="zh-CN" sz="1400" dirty="0"/>
              <a:t>将文本框中的内容添加到列表框中</a:t>
            </a:r>
          </a:p>
          <a:p>
            <a:r>
              <a:rPr lang="en-US" altLang="zh-CN" sz="1400" dirty="0"/>
              <a:t>End Sub</a:t>
            </a:r>
            <a:endParaRPr lang="zh-CN" altLang="zh-CN" sz="1400" dirty="0"/>
          </a:p>
          <a:p>
            <a:r>
              <a:rPr lang="en-US" altLang="zh-CN" sz="1400" dirty="0"/>
              <a:t> </a:t>
            </a:r>
            <a:endParaRPr lang="zh-CN" altLang="zh-CN" sz="1400" dirty="0"/>
          </a:p>
          <a:p>
            <a:r>
              <a:rPr lang="en-US" altLang="zh-CN" sz="1400" dirty="0"/>
              <a:t>Private Sub Button2_Click(</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a:t>
            </a:r>
            <a:r>
              <a:rPr lang="en-US" altLang="zh-CN" sz="1400" dirty="0" err="1"/>
              <a:t>System.EventArgs</a:t>
            </a:r>
            <a:r>
              <a:rPr lang="en-US" altLang="zh-CN" sz="1400" dirty="0"/>
              <a:t>)</a:t>
            </a:r>
            <a:endParaRPr lang="zh-CN" altLang="zh-CN" sz="1400" dirty="0"/>
          </a:p>
          <a:p>
            <a:r>
              <a:rPr lang="en-US" altLang="zh-CN" sz="1400" dirty="0"/>
              <a:t>					</a:t>
            </a:r>
            <a:r>
              <a:rPr lang="en-US" altLang="zh-CN" sz="1400" dirty="0" smtClean="0"/>
              <a:t>Handles </a:t>
            </a:r>
            <a:r>
              <a:rPr lang="en-US" altLang="zh-CN" sz="1400" dirty="0"/>
              <a:t>Button2.Click</a:t>
            </a:r>
            <a:endParaRPr lang="zh-CN" altLang="zh-CN" sz="1400" dirty="0"/>
          </a:p>
          <a:p>
            <a:r>
              <a:rPr lang="en-US" altLang="zh-CN" sz="1400" dirty="0"/>
              <a:t>    If ListBox1.Items.Count = 0 Then          	' </a:t>
            </a:r>
            <a:r>
              <a:rPr lang="zh-CN" altLang="zh-CN" sz="1400" dirty="0"/>
              <a:t>如果列表框中没内容，则给出提示</a:t>
            </a:r>
          </a:p>
          <a:p>
            <a:r>
              <a:rPr lang="en-US" altLang="zh-CN" sz="1400" dirty="0"/>
              <a:t>        </a:t>
            </a:r>
            <a:r>
              <a:rPr lang="en-US" altLang="zh-CN" sz="1400" dirty="0" err="1"/>
              <a:t>MsgBox</a:t>
            </a:r>
            <a:r>
              <a:rPr lang="en-US" altLang="zh-CN" sz="1400" dirty="0"/>
              <a:t>("</a:t>
            </a:r>
            <a:r>
              <a:rPr lang="zh-CN" altLang="zh-CN" sz="1400" dirty="0"/>
              <a:t>没有条目可以删除！</a:t>
            </a:r>
            <a:r>
              <a:rPr lang="en-US" altLang="zh-CN" sz="1400" dirty="0"/>
              <a:t>")</a:t>
            </a:r>
            <a:endParaRPr lang="zh-CN" altLang="zh-CN" sz="1400" dirty="0"/>
          </a:p>
          <a:p>
            <a:r>
              <a:rPr lang="en-US" altLang="zh-CN" sz="1400" dirty="0"/>
              <a:t>    Else</a:t>
            </a:r>
            <a:endParaRPr lang="zh-CN" altLang="zh-CN" sz="1400" dirty="0"/>
          </a:p>
          <a:p>
            <a:r>
              <a:rPr lang="en-US" altLang="zh-CN" sz="1400" dirty="0"/>
              <a:t>        ListBox1.Items.RemoveAt(0)          	' </a:t>
            </a:r>
            <a:r>
              <a:rPr lang="zh-CN" altLang="zh-CN" sz="1400" dirty="0"/>
              <a:t>如果列表框中有内容，则删除第一项</a:t>
            </a:r>
          </a:p>
          <a:p>
            <a:r>
              <a:rPr lang="en-US" altLang="zh-CN" sz="1400" dirty="0"/>
              <a:t>    End If</a:t>
            </a:r>
            <a:endParaRPr lang="zh-CN" altLang="zh-CN" sz="1400" dirty="0"/>
          </a:p>
          <a:p>
            <a:r>
              <a:rPr lang="en-US" altLang="zh-CN" sz="1400" dirty="0"/>
              <a:t>End Sub</a:t>
            </a:r>
            <a:endParaRPr lang="zh-CN" altLang="zh-CN" sz="1400" dirty="0"/>
          </a:p>
          <a:p>
            <a:r>
              <a:rPr lang="en-US" altLang="zh-CN" sz="1400" dirty="0"/>
              <a:t> </a:t>
            </a:r>
            <a:endParaRPr lang="zh-CN" altLang="zh-CN" sz="1400" dirty="0"/>
          </a:p>
          <a:p>
            <a:r>
              <a:rPr lang="en-US" altLang="zh-CN" sz="1400" dirty="0"/>
              <a:t>Private Sub ListBox1_SelectedIndexChanged(</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System. </a:t>
            </a:r>
            <a:r>
              <a:rPr lang="en-US" altLang="zh-CN" sz="1400" dirty="0" err="1"/>
              <a:t>EventArgs</a:t>
            </a:r>
            <a:r>
              <a:rPr lang="en-US" altLang="zh-CN" sz="1400" dirty="0"/>
              <a:t>) 				</a:t>
            </a:r>
            <a:r>
              <a:rPr lang="en-US" altLang="zh-CN" sz="1400" dirty="0" smtClean="0"/>
              <a:t>Handles </a:t>
            </a:r>
            <a:r>
              <a:rPr lang="en-US" altLang="zh-CN" sz="1400" dirty="0"/>
              <a:t>ListBox1.SelectedIndex Changed</a:t>
            </a:r>
            <a:endParaRPr lang="zh-CN" altLang="zh-CN" sz="1400" dirty="0"/>
          </a:p>
          <a:p>
            <a:r>
              <a:rPr lang="en-US" altLang="zh-CN" sz="1400" dirty="0"/>
              <a:t>    </a:t>
            </a:r>
            <a:r>
              <a:rPr lang="en-US" altLang="zh-CN" sz="1400" dirty="0" err="1"/>
              <a:t>MsgBox</a:t>
            </a:r>
            <a:r>
              <a:rPr lang="en-US" altLang="zh-CN" sz="1400" dirty="0"/>
              <a:t>(ListBox1.SelectedItem)           	' </a:t>
            </a:r>
            <a:r>
              <a:rPr lang="zh-CN" altLang="zh-CN" sz="1400" dirty="0"/>
              <a:t>显示单击的列表条目</a:t>
            </a:r>
          </a:p>
          <a:p>
            <a:r>
              <a:rPr lang="en-US" altLang="zh-CN" sz="1400" dirty="0"/>
              <a:t>End Sub</a:t>
            </a:r>
            <a:endParaRPr lang="zh-CN" altLang="zh-CN" sz="1400" dirty="0"/>
          </a:p>
          <a:p>
            <a:r>
              <a:rPr lang="en-US" altLang="zh-CN" sz="1400" dirty="0"/>
              <a:t> </a:t>
            </a:r>
            <a:endParaRPr lang="zh-CN" altLang="zh-CN" sz="1400" dirty="0"/>
          </a:p>
          <a:p>
            <a:r>
              <a:rPr lang="en-US" altLang="zh-CN" sz="1400" dirty="0"/>
              <a:t>Private Sub Button3_Click(</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a:t>
            </a:r>
            <a:r>
              <a:rPr lang="en-US" altLang="zh-CN" sz="1400" dirty="0" err="1"/>
              <a:t>System.EventArgs</a:t>
            </a:r>
            <a:r>
              <a:rPr lang="en-US" altLang="zh-CN" sz="1400" dirty="0"/>
              <a:t>)</a:t>
            </a:r>
            <a:endParaRPr lang="zh-CN" altLang="zh-CN" sz="1400" dirty="0"/>
          </a:p>
          <a:p>
            <a:r>
              <a:rPr lang="en-US" altLang="zh-CN" sz="1400" dirty="0"/>
              <a:t>					</a:t>
            </a:r>
            <a:r>
              <a:rPr lang="en-US" altLang="zh-CN" sz="1400" dirty="0" smtClean="0"/>
              <a:t>Handles </a:t>
            </a:r>
            <a:r>
              <a:rPr lang="en-US" altLang="zh-CN" sz="1400" dirty="0"/>
              <a:t>Button3.Click</a:t>
            </a:r>
            <a:endParaRPr lang="zh-CN" altLang="zh-CN" sz="1400" dirty="0"/>
          </a:p>
          <a:p>
            <a:r>
              <a:rPr lang="en-US" altLang="zh-CN" sz="1400" dirty="0"/>
              <a:t>    End                                   	' </a:t>
            </a:r>
            <a:r>
              <a:rPr lang="zh-CN" altLang="zh-CN" sz="1400" dirty="0"/>
              <a:t>结束程序的运行</a:t>
            </a:r>
          </a:p>
          <a:p>
            <a:r>
              <a:rPr lang="en-US" altLang="zh-CN" sz="1400" dirty="0"/>
              <a:t>End </a:t>
            </a:r>
            <a:r>
              <a:rPr lang="en-US" altLang="zh-CN" sz="1400" dirty="0" smtClean="0"/>
              <a:t>Sub</a:t>
            </a:r>
          </a:p>
        </p:txBody>
      </p:sp>
    </p:spTree>
    <p:extLst>
      <p:ext uri="{BB962C8B-B14F-4D97-AF65-F5344CB8AC3E}">
        <p14:creationId xmlns:p14="http://schemas.microsoft.com/office/powerpoint/2010/main" val="114656383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列</a:t>
            </a:r>
            <a:r>
              <a:rPr lang="en-US" altLang="zh-CN" dirty="0" smtClean="0"/>
              <a:t> </a:t>
            </a:r>
            <a:r>
              <a:rPr lang="zh-CN" altLang="zh-CN" dirty="0" smtClean="0"/>
              <a:t>表</a:t>
            </a:r>
            <a:r>
              <a:rPr lang="en-US" altLang="zh-CN" dirty="0" smtClean="0"/>
              <a:t> </a:t>
            </a:r>
            <a:r>
              <a:rPr lang="zh-CN" altLang="zh-CN" dirty="0" smtClean="0"/>
              <a:t>框</a:t>
            </a:r>
            <a:endParaRPr lang="zh-CN" altLang="zh-CN" dirty="0"/>
          </a:p>
        </p:txBody>
      </p:sp>
      <p:sp>
        <p:nvSpPr>
          <p:cNvPr id="3" name="矩形 2"/>
          <p:cNvSpPr/>
          <p:nvPr/>
        </p:nvSpPr>
        <p:spPr>
          <a:xfrm>
            <a:off x="1106920" y="743853"/>
            <a:ext cx="5477782" cy="353943"/>
          </a:xfrm>
          <a:prstGeom prst="rect">
            <a:avLst/>
          </a:prstGeom>
        </p:spPr>
        <p:txBody>
          <a:bodyPr wrap="none">
            <a:spAutoFit/>
          </a:bodyPr>
          <a:lstStyle/>
          <a:p>
            <a:r>
              <a:rPr lang="zh-CN" altLang="zh-CN" dirty="0"/>
              <a:t>（</a:t>
            </a:r>
            <a:r>
              <a:rPr lang="en-US" altLang="zh-CN" dirty="0"/>
              <a:t>3</a:t>
            </a:r>
            <a:r>
              <a:rPr lang="zh-CN" altLang="zh-CN" dirty="0"/>
              <a:t>）运行程序。程序运行后的部分界面如图</a:t>
            </a:r>
            <a:r>
              <a:rPr lang="en-US" altLang="zh-CN" dirty="0"/>
              <a:t>4.15</a:t>
            </a:r>
            <a:r>
              <a:rPr lang="zh-CN" altLang="zh-CN" dirty="0"/>
              <a:t>所示。</a:t>
            </a:r>
          </a:p>
        </p:txBody>
      </p:sp>
      <p:pic>
        <p:nvPicPr>
          <p:cNvPr id="27650" name="Picture 2" descr="4t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5811" y="1310447"/>
            <a:ext cx="3416226" cy="283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496749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46919" y="2667539"/>
            <a:ext cx="1523734"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组</a:t>
            </a:r>
            <a:r>
              <a:rPr lang="en-US" altLang="zh-CN" dirty="0" smtClean="0"/>
              <a:t> </a:t>
            </a:r>
            <a:r>
              <a:rPr lang="zh-CN" altLang="zh-CN" dirty="0" smtClean="0"/>
              <a:t>合</a:t>
            </a:r>
            <a:r>
              <a:rPr lang="en-US" altLang="zh-CN" dirty="0" smtClean="0"/>
              <a:t> </a:t>
            </a:r>
            <a:r>
              <a:rPr lang="zh-CN" altLang="zh-CN" dirty="0" smtClean="0"/>
              <a:t>框</a:t>
            </a:r>
            <a:endParaRPr lang="zh-CN" altLang="zh-CN" dirty="0"/>
          </a:p>
        </p:txBody>
      </p:sp>
      <p:cxnSp>
        <p:nvCxnSpPr>
          <p:cNvPr id="11" name="直接连接符 10"/>
          <p:cNvCxnSpPr/>
          <p:nvPr/>
        </p:nvCxnSpPr>
        <p:spPr>
          <a:xfrm>
            <a:off x="5032119" y="3157833"/>
            <a:ext cx="2379306"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3668478"/>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组</a:t>
            </a:r>
            <a:r>
              <a:rPr lang="en-US" altLang="zh-CN" dirty="0" smtClean="0"/>
              <a:t> </a:t>
            </a:r>
            <a:r>
              <a:rPr lang="zh-CN" altLang="zh-CN" dirty="0" smtClean="0"/>
              <a:t>合</a:t>
            </a:r>
            <a:r>
              <a:rPr lang="en-US" altLang="zh-CN" dirty="0" smtClean="0"/>
              <a:t> </a:t>
            </a:r>
            <a:r>
              <a:rPr lang="zh-CN" altLang="zh-CN" dirty="0" smtClean="0"/>
              <a:t>框</a:t>
            </a:r>
            <a:endParaRPr lang="zh-CN" altLang="zh-CN" dirty="0"/>
          </a:p>
        </p:txBody>
      </p:sp>
      <p:sp>
        <p:nvSpPr>
          <p:cNvPr id="3" name="TextBox 2"/>
          <p:cNvSpPr txBox="1"/>
          <p:nvPr/>
        </p:nvSpPr>
        <p:spPr>
          <a:xfrm>
            <a:off x="882501" y="1105218"/>
            <a:ext cx="9537405" cy="615553"/>
          </a:xfrm>
          <a:prstGeom prst="rect">
            <a:avLst/>
          </a:prstGeom>
          <a:noFill/>
        </p:spPr>
        <p:txBody>
          <a:bodyPr wrap="square" rtlCol="0">
            <a:spAutoFit/>
          </a:bodyPr>
          <a:lstStyle/>
          <a:p>
            <a:pPr indent="446088"/>
            <a:r>
              <a:rPr lang="en-US" altLang="zh-CN" dirty="0" err="1"/>
              <a:t>ComboBox</a:t>
            </a:r>
            <a:r>
              <a:rPr lang="zh-CN" altLang="zh-CN" dirty="0"/>
              <a:t>控件与</a:t>
            </a:r>
            <a:r>
              <a:rPr lang="en-US" altLang="zh-CN" dirty="0" err="1"/>
              <a:t>ListBox</a:t>
            </a:r>
            <a:r>
              <a:rPr lang="zh-CN" altLang="zh-CN" dirty="0"/>
              <a:t>控件有很多相同的属性、方法和事件，本节不再赘述，这里仅列举</a:t>
            </a:r>
            <a:r>
              <a:rPr lang="en-US" altLang="zh-CN" dirty="0" err="1"/>
              <a:t>ComboBox</a:t>
            </a:r>
            <a:r>
              <a:rPr lang="zh-CN" altLang="zh-CN" dirty="0"/>
              <a:t>控件的特有属性（见表</a:t>
            </a:r>
            <a:r>
              <a:rPr lang="en-US" altLang="zh-CN" dirty="0"/>
              <a:t>4.8</a:t>
            </a:r>
            <a:r>
              <a:rPr lang="zh-CN" altLang="zh-CN" dirty="0"/>
              <a:t>）</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918908952"/>
              </p:ext>
            </p:extLst>
          </p:nvPr>
        </p:nvGraphicFramePr>
        <p:xfrm>
          <a:off x="2134428" y="1933990"/>
          <a:ext cx="7598764" cy="1829935"/>
        </p:xfrm>
        <a:graphic>
          <a:graphicData uri="http://schemas.openxmlformats.org/drawingml/2006/table">
            <a:tbl>
              <a:tblPr firstRow="1" firstCol="1" bandRow="1"/>
              <a:tblGrid>
                <a:gridCol w="1562246"/>
                <a:gridCol w="6036518"/>
              </a:tblGrid>
              <a:tr h="304989">
                <a:tc>
                  <a:txBody>
                    <a:bodyPr/>
                    <a:lstStyle/>
                    <a:p>
                      <a:pPr algn="ctr">
                        <a:lnSpc>
                          <a:spcPct val="10000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ct val="10000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4989">
                <a:tc>
                  <a:txBody>
                    <a:bodyPr/>
                    <a:lstStyle/>
                    <a:p>
                      <a:pPr algn="l">
                        <a:lnSpc>
                          <a:spcPct val="100000"/>
                        </a:lnSpc>
                        <a:spcAft>
                          <a:spcPts val="0"/>
                        </a:spcAft>
                        <a:tabLst>
                          <a:tab pos="5328920" algn="r"/>
                        </a:tabLst>
                      </a:pPr>
                      <a:r>
                        <a:rPr lang="en-US" sz="1400" kern="1050">
                          <a:effectLst/>
                          <a:latin typeface="Times New Roman"/>
                          <a:ea typeface="宋体"/>
                        </a:rPr>
                        <a:t>DropDownStyle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该属性在运行时是只读的，在设计时用来设置控件的显示类型和行为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989">
                <a:tc>
                  <a:txBody>
                    <a:bodyPr/>
                    <a:lstStyle/>
                    <a:p>
                      <a:pPr algn="l">
                        <a:lnSpc>
                          <a:spcPct val="10000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设置下拉列表框中的默认值或返回该对象的选项内容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4968">
                <a:tc>
                  <a:txBody>
                    <a:bodyPr/>
                    <a:lstStyle/>
                    <a:p>
                      <a:pPr algn="l">
                        <a:lnSpc>
                          <a:spcPct val="100000"/>
                        </a:lnSpc>
                        <a:spcAft>
                          <a:spcPts val="0"/>
                        </a:spcAft>
                        <a:tabLst>
                          <a:tab pos="5328920" algn="r"/>
                        </a:tabLst>
                      </a:pPr>
                      <a:r>
                        <a:rPr lang="en-US" sz="1400" kern="1050">
                          <a:effectLst/>
                          <a:latin typeface="Times New Roman"/>
                          <a:ea typeface="宋体"/>
                        </a:rPr>
                        <a:t>MaxDropDownItems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dirty="0">
                          <a:effectLst/>
                          <a:latin typeface="Times New Roman"/>
                          <a:ea typeface="宋体"/>
                        </a:rPr>
                        <a:t>设置下拉列表框中的下拉列表一次能显示的选项数目。如果选项数目比较小，可以使选项的数目与这个数目相同。如果选项数目比较大，则需要根据界面的大小设置一个比较合适的数值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19507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90294"/>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标</a:t>
            </a:r>
            <a:r>
              <a:rPr lang="en-US" altLang="zh-CN" dirty="0" smtClean="0"/>
              <a:t> </a:t>
            </a:r>
            <a:r>
              <a:rPr lang="zh-CN" altLang="zh-CN" dirty="0" smtClean="0"/>
              <a:t>按</a:t>
            </a:r>
            <a:r>
              <a:rPr lang="en-US" altLang="zh-CN" dirty="0" smtClean="0"/>
              <a:t> </a:t>
            </a:r>
            <a:r>
              <a:rPr lang="zh-CN" altLang="zh-CN" dirty="0" smtClean="0"/>
              <a:t>钮</a:t>
            </a:r>
            <a:endParaRPr lang="zh-CN" altLang="en-US" dirty="0"/>
          </a:p>
        </p:txBody>
      </p:sp>
      <p:sp>
        <p:nvSpPr>
          <p:cNvPr id="3" name="TextBox 2"/>
          <p:cNvSpPr txBox="1"/>
          <p:nvPr/>
        </p:nvSpPr>
        <p:spPr>
          <a:xfrm>
            <a:off x="839972" y="839972"/>
            <a:ext cx="9622465" cy="877163"/>
          </a:xfrm>
          <a:prstGeom prst="rect">
            <a:avLst/>
          </a:prstGeom>
          <a:noFill/>
        </p:spPr>
        <p:txBody>
          <a:bodyPr wrap="square" rtlCol="0">
            <a:spAutoFit/>
          </a:bodyPr>
          <a:lstStyle/>
          <a:p>
            <a:pPr indent="446088"/>
            <a:r>
              <a:rPr lang="zh-CN" altLang="zh-CN" dirty="0"/>
              <a:t>【例</a:t>
            </a:r>
            <a:r>
              <a:rPr lang="en-US" altLang="zh-CN" dirty="0"/>
              <a:t>4.1</a:t>
            </a:r>
            <a:r>
              <a:rPr lang="zh-CN" altLang="zh-CN" dirty="0"/>
              <a:t>】 设计一个“打开</a:t>
            </a:r>
            <a:r>
              <a:rPr lang="en-US" altLang="zh-CN" dirty="0"/>
              <a:t>/</a:t>
            </a:r>
            <a:r>
              <a:rPr lang="zh-CN" altLang="zh-CN" dirty="0"/>
              <a:t>关闭文件夹”的图标按钮。要求：按钮上的图标能跟随用户的操作动态显示文件夹在不同状态下的外观。</a:t>
            </a:r>
          </a:p>
          <a:p>
            <a:pPr indent="446088"/>
            <a:r>
              <a:rPr lang="zh-CN" altLang="zh-CN" dirty="0"/>
              <a:t>（</a:t>
            </a:r>
            <a:r>
              <a:rPr lang="en-US" altLang="zh-CN" dirty="0"/>
              <a:t>1</a:t>
            </a:r>
            <a:r>
              <a:rPr lang="zh-CN" altLang="zh-CN" dirty="0"/>
              <a:t>）准备工作。上网收集不同状态下的文件夹图标并保存以备用，如图</a:t>
            </a:r>
            <a:r>
              <a:rPr lang="en-US" altLang="zh-CN" dirty="0"/>
              <a:t>4.1</a:t>
            </a:r>
            <a:r>
              <a:rPr lang="zh-CN" altLang="zh-CN" dirty="0"/>
              <a:t>所示</a:t>
            </a:r>
            <a:r>
              <a:rPr lang="zh-CN" altLang="zh-CN" dirty="0" smtClean="0"/>
              <a:t>。</a:t>
            </a:r>
            <a:endParaRPr lang="zh-CN" altLang="zh-CN" dirty="0"/>
          </a:p>
        </p:txBody>
      </p:sp>
      <p:pic>
        <p:nvPicPr>
          <p:cNvPr id="2050" name="Picture 2" descr="4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3746" y="1802195"/>
            <a:ext cx="4794915" cy="32419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884831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02507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组</a:t>
            </a:r>
            <a:r>
              <a:rPr lang="en-US" altLang="zh-CN" dirty="0" smtClean="0"/>
              <a:t> </a:t>
            </a:r>
            <a:r>
              <a:rPr lang="zh-CN" altLang="zh-CN" dirty="0" smtClean="0"/>
              <a:t>合</a:t>
            </a:r>
            <a:r>
              <a:rPr lang="en-US" altLang="zh-CN" dirty="0" smtClean="0"/>
              <a:t> </a:t>
            </a:r>
            <a:r>
              <a:rPr lang="zh-CN" altLang="zh-CN" dirty="0" smtClean="0"/>
              <a:t>框</a:t>
            </a:r>
            <a:endParaRPr lang="zh-CN" altLang="zh-CN" dirty="0"/>
          </a:p>
        </p:txBody>
      </p:sp>
      <p:sp>
        <p:nvSpPr>
          <p:cNvPr id="3" name="TextBox 2"/>
          <p:cNvSpPr txBox="1"/>
          <p:nvPr/>
        </p:nvSpPr>
        <p:spPr>
          <a:xfrm>
            <a:off x="861237" y="776177"/>
            <a:ext cx="9558670" cy="615553"/>
          </a:xfrm>
          <a:prstGeom prst="rect">
            <a:avLst/>
          </a:prstGeom>
          <a:noFill/>
        </p:spPr>
        <p:txBody>
          <a:bodyPr wrap="square" rtlCol="0">
            <a:spAutoFit/>
          </a:bodyPr>
          <a:lstStyle/>
          <a:p>
            <a:pPr indent="446088"/>
            <a:r>
              <a:rPr lang="zh-CN" altLang="zh-CN" dirty="0"/>
              <a:t>这里要别强调</a:t>
            </a:r>
            <a:r>
              <a:rPr lang="en-US" altLang="zh-CN" dirty="0" err="1"/>
              <a:t>DropDownStyle</a:t>
            </a:r>
            <a:r>
              <a:rPr lang="zh-CN" altLang="zh-CN" dirty="0"/>
              <a:t>这个属性，它决定了</a:t>
            </a:r>
            <a:r>
              <a:rPr lang="en-US" altLang="zh-CN" dirty="0" err="1"/>
              <a:t>ComboBox</a:t>
            </a:r>
            <a:r>
              <a:rPr lang="zh-CN" altLang="zh-CN" dirty="0"/>
              <a:t>控件的样式及行为方式。图</a:t>
            </a:r>
            <a:r>
              <a:rPr lang="en-US" altLang="zh-CN" dirty="0"/>
              <a:t>4.16</a:t>
            </a:r>
            <a:r>
              <a:rPr lang="zh-CN" altLang="zh-CN" dirty="0"/>
              <a:t>显示了取不同的</a:t>
            </a:r>
            <a:r>
              <a:rPr lang="en-US" altLang="zh-CN" dirty="0" err="1"/>
              <a:t>DropDownStyle</a:t>
            </a:r>
            <a:r>
              <a:rPr lang="zh-CN" altLang="zh-CN" dirty="0"/>
              <a:t>属性值时</a:t>
            </a:r>
            <a:r>
              <a:rPr lang="en-US" altLang="zh-CN" dirty="0" err="1"/>
              <a:t>ComboBox</a:t>
            </a:r>
            <a:r>
              <a:rPr lang="zh-CN" altLang="zh-CN" dirty="0"/>
              <a:t>控件的外观</a:t>
            </a:r>
            <a:r>
              <a:rPr lang="zh-CN" altLang="zh-CN" dirty="0" smtClean="0"/>
              <a:t>。</a:t>
            </a:r>
            <a:endParaRPr lang="zh-CN" altLang="zh-CN" dirty="0"/>
          </a:p>
        </p:txBody>
      </p:sp>
      <p:pic>
        <p:nvPicPr>
          <p:cNvPr id="28673" name="Picture 1" descr="4t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3055" y="1572363"/>
            <a:ext cx="6115034" cy="31803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4881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079790" y="2311842"/>
            <a:ext cx="3995273" cy="859626"/>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应用举例——计算一年中任一天是该年第几天的程序</a:t>
            </a:r>
          </a:p>
        </p:txBody>
      </p:sp>
      <p:cxnSp>
        <p:nvCxnSpPr>
          <p:cNvPr id="11" name="直接连接符 10"/>
          <p:cNvCxnSpPr/>
          <p:nvPr/>
        </p:nvCxnSpPr>
        <p:spPr>
          <a:xfrm>
            <a:off x="5032119" y="3157833"/>
            <a:ext cx="4090616"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326726"/>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725683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应用举例——计算一年中任一天是该年第几天的程序</a:t>
            </a:r>
          </a:p>
        </p:txBody>
      </p:sp>
      <p:sp>
        <p:nvSpPr>
          <p:cNvPr id="3" name="TextBox 2"/>
          <p:cNvSpPr txBox="1"/>
          <p:nvPr/>
        </p:nvSpPr>
        <p:spPr>
          <a:xfrm>
            <a:off x="967563" y="786809"/>
            <a:ext cx="9441711" cy="1138773"/>
          </a:xfrm>
          <a:prstGeom prst="rect">
            <a:avLst/>
          </a:prstGeom>
          <a:noFill/>
        </p:spPr>
        <p:txBody>
          <a:bodyPr wrap="square" rtlCol="0">
            <a:spAutoFit/>
          </a:bodyPr>
          <a:lstStyle/>
          <a:p>
            <a:pPr indent="446088"/>
            <a:r>
              <a:rPr lang="zh-CN" altLang="zh-CN" dirty="0"/>
              <a:t>【例</a:t>
            </a:r>
            <a:r>
              <a:rPr lang="en-US" altLang="zh-CN" dirty="0"/>
              <a:t>4.7</a:t>
            </a:r>
            <a:r>
              <a:rPr lang="zh-CN" altLang="zh-CN" dirty="0"/>
              <a:t>】 输入某一天的年、月、日，计算出这一天是该年第几天。</a:t>
            </a:r>
          </a:p>
          <a:p>
            <a:pPr indent="446088"/>
            <a:r>
              <a:rPr lang="zh-CN" altLang="zh-CN" dirty="0"/>
              <a:t>（</a:t>
            </a:r>
            <a:r>
              <a:rPr lang="en-US" altLang="zh-CN" dirty="0"/>
              <a:t>1</a:t>
            </a:r>
            <a:r>
              <a:rPr lang="zh-CN" altLang="zh-CN" dirty="0"/>
              <a:t>）界面设计。在窗体中添加</a:t>
            </a:r>
            <a:r>
              <a:rPr lang="en-US" altLang="zh-CN" dirty="0"/>
              <a:t>2</a:t>
            </a:r>
            <a:r>
              <a:rPr lang="zh-CN" altLang="zh-CN" dirty="0"/>
              <a:t>个文本框、</a:t>
            </a:r>
            <a:r>
              <a:rPr lang="en-US" altLang="zh-CN" dirty="0"/>
              <a:t>2</a:t>
            </a:r>
            <a:r>
              <a:rPr lang="zh-CN" altLang="zh-CN" dirty="0"/>
              <a:t>个按钮、</a:t>
            </a:r>
            <a:r>
              <a:rPr lang="en-US" altLang="zh-CN" dirty="0"/>
              <a:t>1</a:t>
            </a:r>
            <a:r>
              <a:rPr lang="zh-CN" altLang="zh-CN" dirty="0"/>
              <a:t>个组合框、</a:t>
            </a:r>
            <a:r>
              <a:rPr lang="en-US" altLang="zh-CN" dirty="0"/>
              <a:t>1</a:t>
            </a:r>
            <a:r>
              <a:rPr lang="zh-CN" altLang="zh-CN" dirty="0"/>
              <a:t>个列表框和</a:t>
            </a:r>
            <a:r>
              <a:rPr lang="en-US" altLang="zh-CN" dirty="0"/>
              <a:t>6</a:t>
            </a:r>
            <a:r>
              <a:rPr lang="zh-CN" altLang="zh-CN" dirty="0"/>
              <a:t>个标签。采用组合框</a:t>
            </a:r>
            <a:r>
              <a:rPr lang="en-US" altLang="zh-CN" dirty="0" err="1"/>
              <a:t>cmbMonth</a:t>
            </a:r>
            <a:r>
              <a:rPr lang="zh-CN" altLang="zh-CN" dirty="0"/>
              <a:t>选择月份，列表框</a:t>
            </a:r>
            <a:r>
              <a:rPr lang="en-US" altLang="zh-CN" dirty="0" err="1"/>
              <a:t>lstDate</a:t>
            </a:r>
            <a:r>
              <a:rPr lang="zh-CN" altLang="zh-CN" dirty="0"/>
              <a:t>选择日期，文本框</a:t>
            </a:r>
            <a:r>
              <a:rPr lang="en-US" altLang="zh-CN" dirty="0" err="1"/>
              <a:t>TxtYear</a:t>
            </a:r>
            <a:r>
              <a:rPr lang="zh-CN" altLang="zh-CN" dirty="0"/>
              <a:t>输入年份。窗体中各控件的属性见表</a:t>
            </a:r>
            <a:r>
              <a:rPr lang="en-US" altLang="zh-CN" dirty="0"/>
              <a:t>4.9</a:t>
            </a:r>
            <a:r>
              <a:rPr lang="zh-CN" altLang="zh-CN" dirty="0"/>
              <a:t>，其中略去了标签控件</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1094469324"/>
              </p:ext>
            </p:extLst>
          </p:nvPr>
        </p:nvGraphicFramePr>
        <p:xfrm>
          <a:off x="2342676" y="2061866"/>
          <a:ext cx="7141564" cy="2552664"/>
        </p:xfrm>
        <a:graphic>
          <a:graphicData uri="http://schemas.openxmlformats.org/drawingml/2006/table">
            <a:tbl>
              <a:tblPr firstRow="1" bandRow="1" bandCol="1"/>
              <a:tblGrid>
                <a:gridCol w="1918377"/>
                <a:gridCol w="1924879"/>
                <a:gridCol w="1481377"/>
                <a:gridCol w="1816931"/>
              </a:tblGrid>
              <a:tr h="319083">
                <a:tc>
                  <a:txBody>
                    <a:bodyPr/>
                    <a:lstStyle/>
                    <a:p>
                      <a:pPr algn="ctr">
                        <a:lnSpc>
                          <a:spcPts val="1560"/>
                        </a:lnSpc>
                        <a:spcAft>
                          <a:spcPts val="0"/>
                        </a:spcAft>
                        <a:tabLst>
                          <a:tab pos="5328920" algn="r"/>
                        </a:tabLst>
                      </a:pPr>
                      <a:r>
                        <a:rPr lang="zh-CN" sz="1400" b="1" kern="1050">
                          <a:effectLst/>
                          <a:latin typeface="Times New Roman"/>
                          <a:ea typeface="宋体"/>
                        </a:rPr>
                        <a:t>对象</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对象名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19083">
                <a:tc>
                  <a:txBody>
                    <a:bodyPr/>
                    <a:lstStyle/>
                    <a:p>
                      <a:pPr algn="l">
                        <a:lnSpc>
                          <a:spcPts val="1560"/>
                        </a:lnSpc>
                        <a:spcAft>
                          <a:spcPts val="0"/>
                        </a:spcAft>
                        <a:tabLst>
                          <a:tab pos="5328920" algn="r"/>
                        </a:tabLst>
                      </a:pPr>
                      <a:r>
                        <a:rPr lang="en-US" sz="1400" kern="1050">
                          <a:effectLst/>
                          <a:latin typeface="Times New Roman"/>
                          <a:ea typeface="宋体"/>
                        </a:rPr>
                        <a:t>Form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frmDay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计算天数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083">
                <a:tc>
                  <a:txBody>
                    <a:bodyPr/>
                    <a:lstStyle/>
                    <a:p>
                      <a:pPr algn="l">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CmdStart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开始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083">
                <a:tc>
                  <a:txBody>
                    <a:bodyPr/>
                    <a:lstStyle/>
                    <a:p>
                      <a:pPr algn="l">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CmdClose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结束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083">
                <a:tc>
                  <a:txBody>
                    <a:bodyPr/>
                    <a:lstStyle/>
                    <a:p>
                      <a:pPr algn="l">
                        <a:lnSpc>
                          <a:spcPts val="1560"/>
                        </a:lnSpc>
                        <a:spcAft>
                          <a:spcPts val="0"/>
                        </a:spcAft>
                        <a:tabLst>
                          <a:tab pos="5328920" algn="r"/>
                        </a:tabLst>
                      </a:pPr>
                      <a:r>
                        <a:rPr lang="en-US" sz="1400" kern="1050">
                          <a:effectLst/>
                          <a:latin typeface="Times New Roman"/>
                          <a:ea typeface="宋体"/>
                        </a:rPr>
                        <a:t>TextBox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txtYear</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083">
                <a:tc>
                  <a:txBody>
                    <a:bodyPr/>
                    <a:lstStyle/>
                    <a:p>
                      <a:pPr algn="l">
                        <a:lnSpc>
                          <a:spcPts val="1560"/>
                        </a:lnSpc>
                        <a:spcAft>
                          <a:spcPts val="0"/>
                        </a:spcAft>
                        <a:tabLst>
                          <a:tab pos="5328920" algn="r"/>
                        </a:tabLst>
                      </a:pPr>
                      <a:r>
                        <a:rPr lang="en-US" sz="1400" kern="1050">
                          <a:effectLst/>
                          <a:latin typeface="Times New Roman"/>
                          <a:ea typeface="宋体"/>
                        </a:rPr>
                        <a:t>TextBox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txtDay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083">
                <a:tc>
                  <a:txBody>
                    <a:bodyPr/>
                    <a:lstStyle/>
                    <a:p>
                      <a:pPr algn="l">
                        <a:lnSpc>
                          <a:spcPts val="1560"/>
                        </a:lnSpc>
                        <a:spcAft>
                          <a:spcPts val="0"/>
                        </a:spcAft>
                        <a:tabLst>
                          <a:tab pos="5328920" algn="r"/>
                        </a:tabLst>
                      </a:pPr>
                      <a:r>
                        <a:rPr lang="en-US" sz="1400" kern="1050">
                          <a:effectLst/>
                          <a:latin typeface="Times New Roman"/>
                          <a:ea typeface="宋体"/>
                        </a:rPr>
                        <a:t>ComboBox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cmbMonth</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Items</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083">
                <a:tc>
                  <a:txBody>
                    <a:bodyPr/>
                    <a:lstStyle/>
                    <a:p>
                      <a:pPr algn="l">
                        <a:lnSpc>
                          <a:spcPts val="1560"/>
                        </a:lnSpc>
                        <a:spcAft>
                          <a:spcPts val="0"/>
                        </a:spcAft>
                        <a:tabLst>
                          <a:tab pos="5328920" algn="r"/>
                        </a:tabLst>
                      </a:pPr>
                      <a:r>
                        <a:rPr lang="en-US" sz="1400" kern="1050">
                          <a:effectLst/>
                          <a:latin typeface="Times New Roman"/>
                          <a:ea typeface="宋体"/>
                        </a:rPr>
                        <a:t>ListBox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lstDate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Items</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dirty="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306676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725683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应用举例——计算一年中任一天是该年第几天的程序</a:t>
            </a:r>
          </a:p>
        </p:txBody>
      </p:sp>
      <p:sp>
        <p:nvSpPr>
          <p:cNvPr id="3" name="矩形 2"/>
          <p:cNvSpPr/>
          <p:nvPr/>
        </p:nvSpPr>
        <p:spPr>
          <a:xfrm>
            <a:off x="1417859" y="804434"/>
            <a:ext cx="7268940" cy="353943"/>
          </a:xfrm>
          <a:prstGeom prst="rect">
            <a:avLst/>
          </a:prstGeom>
        </p:spPr>
        <p:txBody>
          <a:bodyPr wrap="square">
            <a:spAutoFit/>
          </a:bodyPr>
          <a:lstStyle/>
          <a:p>
            <a:r>
              <a:rPr lang="zh-CN" altLang="zh-CN" dirty="0"/>
              <a:t>输入年、月并选中日期后，单击“开始”按钮，运行结果如图</a:t>
            </a:r>
            <a:r>
              <a:rPr lang="en-US" altLang="zh-CN" dirty="0"/>
              <a:t>4.17</a:t>
            </a:r>
            <a:r>
              <a:rPr lang="zh-CN" altLang="zh-CN" dirty="0"/>
              <a:t>所示。</a:t>
            </a:r>
          </a:p>
        </p:txBody>
      </p:sp>
      <p:pic>
        <p:nvPicPr>
          <p:cNvPr id="32770" name="Picture 2" descr="4t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2434" y="1255896"/>
            <a:ext cx="4908061" cy="29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50862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725683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应用举例——计算一年中任一天是该年第几天的程序</a:t>
            </a:r>
          </a:p>
        </p:txBody>
      </p:sp>
      <p:sp>
        <p:nvSpPr>
          <p:cNvPr id="3" name="TextBox 2"/>
          <p:cNvSpPr txBox="1"/>
          <p:nvPr/>
        </p:nvSpPr>
        <p:spPr>
          <a:xfrm>
            <a:off x="1509821" y="1201480"/>
            <a:ext cx="8378457" cy="2729939"/>
          </a:xfrm>
          <a:prstGeom prst="horizontalScroll">
            <a:avLst/>
          </a:prstGeom>
          <a:noFill/>
          <a:ln w="19050">
            <a:solidFill>
              <a:srgbClr val="C00000"/>
            </a:solidFill>
            <a:prstDash val="dashDot"/>
          </a:ln>
        </p:spPr>
        <p:txBody>
          <a:bodyPr wrap="square" rtlCol="0">
            <a:spAutoFit/>
          </a:bodyPr>
          <a:lstStyle/>
          <a:p>
            <a:pPr indent="446088">
              <a:lnSpc>
                <a:spcPct val="150000"/>
              </a:lnSpc>
            </a:pPr>
            <a:r>
              <a:rPr lang="zh-CN" altLang="zh-CN" dirty="0"/>
              <a:t>（</a:t>
            </a:r>
            <a:r>
              <a:rPr lang="en-US" altLang="zh-CN" dirty="0"/>
              <a:t>2</a:t>
            </a:r>
            <a:r>
              <a:rPr lang="zh-CN" altLang="zh-CN" dirty="0"/>
              <a:t>）算法设计。首先判断该年是否是闰年。如果不是闰年，则通过将每月的天数积累计算出此天前的天数；如果是闰年，则将不是闰年的天数</a:t>
            </a:r>
            <a:r>
              <a:rPr lang="en-US" altLang="zh-CN" dirty="0"/>
              <a:t>+1</a:t>
            </a:r>
            <a:r>
              <a:rPr lang="zh-CN" altLang="zh-CN" dirty="0"/>
              <a:t>。</a:t>
            </a:r>
          </a:p>
          <a:p>
            <a:pPr indent="446088">
              <a:lnSpc>
                <a:spcPct val="150000"/>
              </a:lnSpc>
            </a:pPr>
            <a:r>
              <a:rPr lang="en-US" altLang="zh-CN" dirty="0" err="1"/>
              <a:t>Daytab</a:t>
            </a:r>
            <a:r>
              <a:rPr lang="en-US" altLang="zh-CN" dirty="0"/>
              <a:t>()</a:t>
            </a:r>
            <a:r>
              <a:rPr lang="zh-CN" altLang="zh-CN" dirty="0"/>
              <a:t>数组为每月天数；</a:t>
            </a:r>
            <a:r>
              <a:rPr lang="en-US" altLang="zh-CN" dirty="0" err="1"/>
              <a:t>SumDay</a:t>
            </a:r>
            <a:r>
              <a:rPr lang="zh-CN" altLang="zh-CN" dirty="0"/>
              <a:t>函数用于计算天数，返回值为总天数；</a:t>
            </a:r>
            <a:r>
              <a:rPr lang="en-US" altLang="zh-CN" dirty="0"/>
              <a:t>Leap</a:t>
            </a:r>
            <a:r>
              <a:rPr lang="zh-CN" altLang="zh-CN" dirty="0"/>
              <a:t>函数用于判断是否为闰年，返回值表示是否为闰年。</a:t>
            </a:r>
          </a:p>
          <a:p>
            <a:pPr indent="446088">
              <a:lnSpc>
                <a:spcPct val="150000"/>
              </a:lnSpc>
            </a:pPr>
            <a:r>
              <a:rPr lang="zh-CN" altLang="zh-CN" dirty="0"/>
              <a:t>（</a:t>
            </a:r>
            <a:r>
              <a:rPr lang="en-US" altLang="zh-CN" dirty="0"/>
              <a:t>3</a:t>
            </a:r>
            <a:r>
              <a:rPr lang="zh-CN" altLang="zh-CN" dirty="0"/>
              <a:t>）</a:t>
            </a:r>
            <a:r>
              <a:rPr lang="zh-CN" altLang="zh-CN" dirty="0">
                <a:hlinkClick r:id="rId3" action="ppaction://hlinkfile"/>
              </a:rPr>
              <a:t>编写代码。</a:t>
            </a:r>
            <a:r>
              <a:rPr lang="zh-CN" altLang="zh-CN" dirty="0" smtClean="0">
                <a:hlinkClick r:id="rId3" action="ppaction://hlinkfile"/>
              </a:rPr>
              <a:t>程序代码</a:t>
            </a:r>
            <a:r>
              <a:rPr lang="zh-CN" altLang="en-US" dirty="0" smtClean="0">
                <a:hlinkClick r:id="rId3" action="ppaction://hlinkfile"/>
              </a:rPr>
              <a:t>。</a:t>
            </a:r>
            <a:endParaRPr lang="zh-CN" altLang="zh-CN" dirty="0"/>
          </a:p>
        </p:txBody>
      </p:sp>
    </p:spTree>
    <p:extLst>
      <p:ext uri="{BB962C8B-B14F-4D97-AF65-F5344CB8AC3E}">
        <p14:creationId xmlns:p14="http://schemas.microsoft.com/office/powerpoint/2010/main" val="10688393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340846" y="3297780"/>
            <a:ext cx="4782015"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图片浏览、显示控件</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836484" y="1096651"/>
            <a:ext cx="9008725"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4</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常用控件</a:t>
            </a:r>
          </a:p>
        </p:txBody>
      </p:sp>
    </p:spTree>
    <p:extLst>
      <p:ext uri="{BB962C8B-B14F-4D97-AF65-F5344CB8AC3E}">
        <p14:creationId xmlns:p14="http://schemas.microsoft.com/office/powerpoint/2010/main" val="1187041912"/>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6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9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66581" y="2668411"/>
            <a:ext cx="1472171"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片</a:t>
            </a:r>
            <a:r>
              <a:rPr lang="en-US" altLang="zh-CN" dirty="0" smtClean="0"/>
              <a:t> </a:t>
            </a:r>
            <a:r>
              <a:rPr lang="zh-CN" altLang="zh-CN" dirty="0" smtClean="0"/>
              <a:t>框</a:t>
            </a:r>
            <a:endParaRPr lang="zh-CN" altLang="zh-CN" dirty="0"/>
          </a:p>
        </p:txBody>
      </p:sp>
      <p:cxnSp>
        <p:nvCxnSpPr>
          <p:cNvPr id="11" name="直接连接符 10"/>
          <p:cNvCxnSpPr/>
          <p:nvPr/>
        </p:nvCxnSpPr>
        <p:spPr>
          <a:xfrm>
            <a:off x="5032119" y="3157833"/>
            <a:ext cx="2379306"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600072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18510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片</a:t>
            </a:r>
            <a:r>
              <a:rPr lang="en-US" altLang="zh-CN" dirty="0" smtClean="0"/>
              <a:t> </a:t>
            </a:r>
            <a:r>
              <a:rPr lang="zh-CN" altLang="zh-CN" dirty="0" smtClean="0"/>
              <a:t>框</a:t>
            </a:r>
            <a:endParaRPr lang="zh-CN" altLang="zh-CN" dirty="0"/>
          </a:p>
        </p:txBody>
      </p:sp>
      <p:sp>
        <p:nvSpPr>
          <p:cNvPr id="3" name="TextBox 2"/>
          <p:cNvSpPr txBox="1"/>
          <p:nvPr/>
        </p:nvSpPr>
        <p:spPr>
          <a:xfrm>
            <a:off x="839972" y="808074"/>
            <a:ext cx="9696893" cy="615553"/>
          </a:xfrm>
          <a:prstGeom prst="rect">
            <a:avLst/>
          </a:prstGeom>
          <a:noFill/>
        </p:spPr>
        <p:txBody>
          <a:bodyPr wrap="square" rtlCol="0">
            <a:spAutoFit/>
          </a:bodyPr>
          <a:lstStyle/>
          <a:p>
            <a:pPr indent="446088"/>
            <a:r>
              <a:rPr lang="en-US" altLang="zh-CN" dirty="0" err="1"/>
              <a:t>PictureBox</a:t>
            </a:r>
            <a:r>
              <a:rPr lang="zh-CN" altLang="zh-CN" dirty="0"/>
              <a:t>控件用于显示位图、</a:t>
            </a:r>
            <a:r>
              <a:rPr lang="en-US" altLang="zh-CN" dirty="0"/>
              <a:t>GIF</a:t>
            </a:r>
            <a:r>
              <a:rPr lang="zh-CN" altLang="zh-CN" dirty="0"/>
              <a:t>、</a:t>
            </a:r>
            <a:r>
              <a:rPr lang="en-US" altLang="zh-CN" dirty="0"/>
              <a:t>JPEG</a:t>
            </a:r>
            <a:r>
              <a:rPr lang="zh-CN" altLang="zh-CN" dirty="0"/>
              <a:t>、图元文件或图标格式的图形。所显示的图片由</a:t>
            </a:r>
            <a:r>
              <a:rPr lang="en-US" altLang="zh-CN" dirty="0"/>
              <a:t> Image </a:t>
            </a:r>
            <a:r>
              <a:rPr lang="zh-CN" altLang="zh-CN" dirty="0"/>
              <a:t>属性确定。其常用属性见表</a:t>
            </a:r>
            <a:r>
              <a:rPr lang="en-US" altLang="zh-CN" dirty="0"/>
              <a:t>4.10</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774394614"/>
              </p:ext>
            </p:extLst>
          </p:nvPr>
        </p:nvGraphicFramePr>
        <p:xfrm>
          <a:off x="2066230" y="1573951"/>
          <a:ext cx="7768885" cy="2487687"/>
        </p:xfrm>
        <a:graphic>
          <a:graphicData uri="http://schemas.openxmlformats.org/drawingml/2006/table">
            <a:tbl>
              <a:tblPr firstRow="1" firstCol="1" bandRow="1"/>
              <a:tblGrid>
                <a:gridCol w="1613211"/>
                <a:gridCol w="6155674"/>
              </a:tblGrid>
              <a:tr h="355384">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55384">
                <a:tc>
                  <a:txBody>
                    <a:bodyPr/>
                    <a:lstStyle/>
                    <a:p>
                      <a:pPr algn="l">
                        <a:lnSpc>
                          <a:spcPts val="1560"/>
                        </a:lnSpc>
                        <a:spcAft>
                          <a:spcPts val="0"/>
                        </a:spcAft>
                        <a:tabLst>
                          <a:tab pos="5328920" algn="r"/>
                        </a:tabLst>
                      </a:pPr>
                      <a:r>
                        <a:rPr lang="en-US" sz="1400" kern="1050">
                          <a:effectLst/>
                          <a:latin typeface="Times New Roman"/>
                          <a:ea typeface="宋体"/>
                        </a:rPr>
                        <a:t>Image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该属性被设置为要显示的图片。可以在设计或运行时设置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5384">
                <a:tc>
                  <a:txBody>
                    <a:bodyPr/>
                    <a:lstStyle/>
                    <a:p>
                      <a:pPr algn="l">
                        <a:lnSpc>
                          <a:spcPts val="1560"/>
                        </a:lnSpc>
                        <a:spcAft>
                          <a:spcPts val="0"/>
                        </a:spcAft>
                        <a:tabLst>
                          <a:tab pos="5328920" algn="r"/>
                        </a:tabLst>
                      </a:pPr>
                      <a:r>
                        <a:rPr lang="en-US" sz="1400" kern="1050">
                          <a:effectLst/>
                          <a:latin typeface="Times New Roman"/>
                          <a:ea typeface="宋体"/>
                        </a:rPr>
                        <a:t>Size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图片框控件的实际大小一般以像素点为单位，包括</a:t>
                      </a:r>
                      <a:r>
                        <a:rPr lang="en-US" sz="1400" kern="1050">
                          <a:effectLst/>
                          <a:latin typeface="Times New Roman"/>
                          <a:ea typeface="宋体"/>
                        </a:rPr>
                        <a:t>Height</a:t>
                      </a:r>
                      <a:r>
                        <a:rPr lang="zh-CN" sz="1400" kern="1050">
                          <a:effectLst/>
                          <a:latin typeface="Times New Roman"/>
                          <a:ea typeface="宋体"/>
                        </a:rPr>
                        <a:t>和</a:t>
                      </a:r>
                      <a:r>
                        <a:rPr lang="en-US" sz="1400" kern="1050">
                          <a:effectLst/>
                          <a:latin typeface="Times New Roman"/>
                          <a:ea typeface="宋体"/>
                        </a:rPr>
                        <a:t>Width</a:t>
                      </a:r>
                      <a:r>
                        <a:rPr lang="zh-CN" sz="1400" kern="1050">
                          <a:effectLst/>
                          <a:latin typeface="Times New Roman"/>
                          <a:ea typeface="宋体"/>
                        </a:rPr>
                        <a:t>两个子属性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5384">
                <a:tc>
                  <a:txBody>
                    <a:bodyPr/>
                    <a:lstStyle/>
                    <a:p>
                      <a:pPr algn="l">
                        <a:lnSpc>
                          <a:spcPts val="1560"/>
                        </a:lnSpc>
                        <a:spcAft>
                          <a:spcPts val="0"/>
                        </a:spcAft>
                        <a:tabLst>
                          <a:tab pos="5328920" algn="r"/>
                        </a:tabLst>
                      </a:pPr>
                      <a:r>
                        <a:rPr lang="en-US" sz="1400" kern="1050">
                          <a:effectLst/>
                          <a:latin typeface="Times New Roman"/>
                          <a:ea typeface="宋体"/>
                        </a:rPr>
                        <a:t>SizeMode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控制图像显示的方式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0767">
                <a:tc>
                  <a:txBody>
                    <a:bodyPr/>
                    <a:lstStyle/>
                    <a:p>
                      <a:pPr algn="l">
                        <a:lnSpc>
                          <a:spcPts val="1560"/>
                        </a:lnSpc>
                        <a:spcAft>
                          <a:spcPts val="0"/>
                        </a:spcAft>
                        <a:tabLst>
                          <a:tab pos="5328920" algn="r"/>
                        </a:tabLst>
                      </a:pPr>
                      <a:r>
                        <a:rPr lang="en-US" sz="1400" kern="1050">
                          <a:effectLst/>
                          <a:latin typeface="Times New Roman"/>
                          <a:ea typeface="宋体"/>
                        </a:rPr>
                        <a:t>BorderStyle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设置控件的边框样式，</a:t>
                      </a:r>
                      <a:r>
                        <a:rPr lang="en-US" sz="1400" kern="1050">
                          <a:effectLst/>
                          <a:latin typeface="Times New Roman"/>
                          <a:ea typeface="宋体"/>
                        </a:rPr>
                        <a:t>None</a:t>
                      </a:r>
                      <a:r>
                        <a:rPr lang="zh-CN" sz="1400" kern="1050">
                          <a:effectLst/>
                          <a:latin typeface="Times New Roman"/>
                          <a:ea typeface="宋体"/>
                        </a:rPr>
                        <a:t>、</a:t>
                      </a:r>
                      <a:r>
                        <a:rPr lang="en-US" sz="1400" kern="1050">
                          <a:effectLst/>
                          <a:latin typeface="Times New Roman"/>
                          <a:ea typeface="宋体"/>
                        </a:rPr>
                        <a:t>FixedSingle</a:t>
                      </a:r>
                      <a:r>
                        <a:rPr lang="zh-CN" sz="1400" kern="1050">
                          <a:effectLst/>
                          <a:latin typeface="Times New Roman"/>
                          <a:ea typeface="宋体"/>
                        </a:rPr>
                        <a:t>、</a:t>
                      </a:r>
                      <a:r>
                        <a:rPr lang="en-US" sz="1400" kern="1050">
                          <a:effectLst/>
                          <a:latin typeface="Times New Roman"/>
                          <a:ea typeface="宋体"/>
                        </a:rPr>
                        <a:t>Fixed3D</a:t>
                      </a:r>
                      <a:r>
                        <a:rPr lang="zh-CN" sz="1400" kern="1050">
                          <a:effectLst/>
                          <a:latin typeface="Times New Roman"/>
                          <a:ea typeface="宋体"/>
                        </a:rPr>
                        <a:t>分别代表无边框、单线边框、立体边框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5384">
                <a:tc>
                  <a:txBody>
                    <a:bodyPr/>
                    <a:lstStyle/>
                    <a:p>
                      <a:pPr algn="l">
                        <a:lnSpc>
                          <a:spcPts val="1560"/>
                        </a:lnSpc>
                        <a:spcAft>
                          <a:spcPts val="0"/>
                        </a:spcAft>
                        <a:tabLst>
                          <a:tab pos="5328920" algn="r"/>
                        </a:tabLst>
                      </a:pPr>
                      <a:r>
                        <a:rPr lang="en-US" sz="1400" kern="1050">
                          <a:effectLst/>
                          <a:latin typeface="Times New Roman"/>
                          <a:ea typeface="宋体"/>
                        </a:rPr>
                        <a:t>Location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控件左上角的坐标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21798786"/>
      </p:ext>
    </p:extLst>
  </p:cSld>
  <p:clrMapOvr>
    <a:masterClrMapping/>
  </p:clrMapOvr>
  <p:transition spd="slow">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18510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片</a:t>
            </a:r>
            <a:r>
              <a:rPr lang="en-US" altLang="zh-CN" dirty="0" smtClean="0"/>
              <a:t> </a:t>
            </a:r>
            <a:r>
              <a:rPr lang="zh-CN" altLang="zh-CN" dirty="0" smtClean="0"/>
              <a:t>框</a:t>
            </a:r>
            <a:endParaRPr lang="zh-CN" altLang="zh-CN" dirty="0"/>
          </a:p>
        </p:txBody>
      </p:sp>
      <p:sp>
        <p:nvSpPr>
          <p:cNvPr id="3" name="矩形 2"/>
          <p:cNvSpPr/>
          <p:nvPr/>
        </p:nvSpPr>
        <p:spPr>
          <a:xfrm>
            <a:off x="1385962" y="857597"/>
            <a:ext cx="6811740" cy="353943"/>
          </a:xfrm>
          <a:prstGeom prst="rect">
            <a:avLst/>
          </a:prstGeom>
        </p:spPr>
        <p:txBody>
          <a:bodyPr wrap="square">
            <a:spAutoFit/>
          </a:bodyPr>
          <a:lstStyle/>
          <a:p>
            <a:r>
              <a:rPr lang="en-US" altLang="zh-CN" dirty="0" err="1"/>
              <a:t>PictureBox</a:t>
            </a:r>
            <a:r>
              <a:rPr lang="zh-CN" altLang="zh-CN" dirty="0"/>
              <a:t>控件通过</a:t>
            </a:r>
            <a:r>
              <a:rPr lang="en-US" altLang="zh-CN" dirty="0" err="1"/>
              <a:t>SizeMode</a:t>
            </a:r>
            <a:r>
              <a:rPr lang="zh-CN" altLang="zh-CN" dirty="0"/>
              <a:t>属性选择如表</a:t>
            </a:r>
            <a:r>
              <a:rPr lang="en-US" altLang="zh-CN" dirty="0"/>
              <a:t>4.11</a:t>
            </a:r>
            <a:r>
              <a:rPr lang="zh-CN" altLang="zh-CN" dirty="0"/>
              <a:t>所列的</a:t>
            </a:r>
            <a:r>
              <a:rPr lang="en-US" altLang="zh-CN" dirty="0"/>
              <a:t>5</a:t>
            </a:r>
            <a:r>
              <a:rPr lang="zh-CN" altLang="zh-CN" dirty="0"/>
              <a:t>种显示方式之一。</a:t>
            </a:r>
          </a:p>
        </p:txBody>
      </p:sp>
      <p:graphicFrame>
        <p:nvGraphicFramePr>
          <p:cNvPr id="4" name="表格 3"/>
          <p:cNvGraphicFramePr>
            <a:graphicFrameLocks noGrp="1"/>
          </p:cNvGraphicFramePr>
          <p:nvPr>
            <p:extLst>
              <p:ext uri="{D42A27DB-BD31-4B8C-83A1-F6EECF244321}">
                <p14:modId xmlns:p14="http://schemas.microsoft.com/office/powerpoint/2010/main" val="2945433041"/>
              </p:ext>
            </p:extLst>
          </p:nvPr>
        </p:nvGraphicFramePr>
        <p:xfrm>
          <a:off x="2363943" y="1340035"/>
          <a:ext cx="7099034" cy="2370726"/>
        </p:xfrm>
        <a:graphic>
          <a:graphicData uri="http://schemas.openxmlformats.org/drawingml/2006/table">
            <a:tbl>
              <a:tblPr firstRow="1" firstCol="1" bandRow="1"/>
              <a:tblGrid>
                <a:gridCol w="1403278"/>
                <a:gridCol w="5695756"/>
              </a:tblGrid>
              <a:tr h="395121">
                <a:tc>
                  <a:txBody>
                    <a:bodyPr/>
                    <a:lstStyle/>
                    <a:p>
                      <a:pPr algn="ctr">
                        <a:lnSpc>
                          <a:spcPts val="1560"/>
                        </a:lnSpc>
                        <a:spcAft>
                          <a:spcPts val="0"/>
                        </a:spcAft>
                        <a:tabLst>
                          <a:tab pos="5328920" algn="r"/>
                        </a:tabLst>
                      </a:pPr>
                      <a:r>
                        <a:rPr lang="zh-CN" sz="1400" b="1" kern="1050">
                          <a:effectLst/>
                          <a:latin typeface="Times New Roman"/>
                          <a:ea typeface="宋体"/>
                        </a:rPr>
                        <a:t>名称</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效果</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95121">
                <a:tc>
                  <a:txBody>
                    <a:bodyPr/>
                    <a:lstStyle/>
                    <a:p>
                      <a:pPr algn="l">
                        <a:lnSpc>
                          <a:spcPts val="1560"/>
                        </a:lnSpc>
                        <a:spcAft>
                          <a:spcPts val="0"/>
                        </a:spcAft>
                        <a:tabLst>
                          <a:tab pos="5328920" algn="r"/>
                        </a:tabLst>
                      </a:pPr>
                      <a:r>
                        <a:rPr lang="en-US" sz="1400" kern="1050">
                          <a:effectLst/>
                          <a:latin typeface="Times New Roman"/>
                          <a:ea typeface="宋体"/>
                        </a:rPr>
                        <a:t>Normal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图像放置在控件的左上角，如果图像大于控件，则剪裁图像的右下边缘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5121">
                <a:tc>
                  <a:txBody>
                    <a:bodyPr/>
                    <a:lstStyle/>
                    <a:p>
                      <a:pPr algn="l">
                        <a:lnSpc>
                          <a:spcPts val="1560"/>
                        </a:lnSpc>
                        <a:spcAft>
                          <a:spcPts val="0"/>
                        </a:spcAft>
                        <a:tabLst>
                          <a:tab pos="5328920" algn="r"/>
                        </a:tabLst>
                      </a:pPr>
                      <a:r>
                        <a:rPr lang="en-US" sz="1400" kern="1050">
                          <a:effectLst/>
                          <a:latin typeface="Times New Roman"/>
                          <a:ea typeface="宋体"/>
                        </a:rPr>
                        <a:t>StretchImage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将图像的大小调整到控件的大小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5121">
                <a:tc>
                  <a:txBody>
                    <a:bodyPr/>
                    <a:lstStyle/>
                    <a:p>
                      <a:pPr algn="l">
                        <a:lnSpc>
                          <a:spcPts val="1560"/>
                        </a:lnSpc>
                        <a:spcAft>
                          <a:spcPts val="0"/>
                        </a:spcAft>
                        <a:tabLst>
                          <a:tab pos="5328920" algn="r"/>
                        </a:tabLst>
                      </a:pPr>
                      <a:r>
                        <a:rPr lang="en-US" sz="1400" kern="1050">
                          <a:effectLst/>
                          <a:latin typeface="Times New Roman"/>
                          <a:ea typeface="宋体"/>
                        </a:rPr>
                        <a:t>AutoSize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将控件的大小调整为图像的大小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5121">
                <a:tc>
                  <a:txBody>
                    <a:bodyPr/>
                    <a:lstStyle/>
                    <a:p>
                      <a:pPr algn="l">
                        <a:lnSpc>
                          <a:spcPts val="1560"/>
                        </a:lnSpc>
                        <a:spcAft>
                          <a:spcPts val="0"/>
                        </a:spcAft>
                        <a:tabLst>
                          <a:tab pos="5328920" algn="r"/>
                        </a:tabLst>
                      </a:pPr>
                      <a:r>
                        <a:rPr lang="en-US" sz="1400" kern="1050">
                          <a:effectLst/>
                          <a:latin typeface="Times New Roman"/>
                          <a:ea typeface="宋体"/>
                        </a:rPr>
                        <a:t>CenterImage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图像在控件内居中，如果图像大于控件，则剪裁图片的外边缘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5121">
                <a:tc>
                  <a:txBody>
                    <a:bodyPr/>
                    <a:lstStyle/>
                    <a:p>
                      <a:pPr algn="l">
                        <a:lnSpc>
                          <a:spcPts val="1560"/>
                        </a:lnSpc>
                        <a:spcAft>
                          <a:spcPts val="0"/>
                        </a:spcAft>
                        <a:tabLst>
                          <a:tab pos="5328920" algn="r"/>
                        </a:tabLst>
                      </a:pPr>
                      <a:r>
                        <a:rPr lang="en-US" sz="1400" kern="1050">
                          <a:effectLst/>
                          <a:latin typeface="Times New Roman"/>
                          <a:ea typeface="宋体"/>
                        </a:rPr>
                        <a:t>Zoom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图像按自身原来的大小比例进行缩放，直到能完全显示在控件中</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63399358"/>
      </p:ext>
    </p:extLst>
  </p:cSld>
  <p:clrMapOvr>
    <a:masterClrMapping/>
  </p:clrMapOvr>
  <mc:AlternateContent xmlns:mc="http://schemas.openxmlformats.org/markup-compatibility/2006" xmlns:p14="http://schemas.microsoft.com/office/powerpoint/2010/main">
    <mc:Choice Requires="p14">
      <p:transition spd="slow" p14:dur="3900">
        <p14:glitt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18510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片</a:t>
            </a:r>
            <a:r>
              <a:rPr lang="en-US" altLang="zh-CN" dirty="0" smtClean="0"/>
              <a:t> </a:t>
            </a:r>
            <a:r>
              <a:rPr lang="zh-CN" altLang="zh-CN" dirty="0" smtClean="0"/>
              <a:t>框</a:t>
            </a:r>
            <a:endParaRPr lang="zh-CN" altLang="zh-CN" dirty="0"/>
          </a:p>
        </p:txBody>
      </p:sp>
      <p:sp>
        <p:nvSpPr>
          <p:cNvPr id="3" name="TextBox 2"/>
          <p:cNvSpPr txBox="1"/>
          <p:nvPr/>
        </p:nvSpPr>
        <p:spPr>
          <a:xfrm>
            <a:off x="1020726" y="786809"/>
            <a:ext cx="9324753" cy="877163"/>
          </a:xfrm>
          <a:prstGeom prst="rect">
            <a:avLst/>
          </a:prstGeom>
          <a:noFill/>
        </p:spPr>
        <p:txBody>
          <a:bodyPr wrap="square" rtlCol="0">
            <a:spAutoFit/>
          </a:bodyPr>
          <a:lstStyle/>
          <a:p>
            <a:pPr indent="446088"/>
            <a:r>
              <a:rPr lang="zh-CN" altLang="zh-CN" dirty="0"/>
              <a:t>【例</a:t>
            </a:r>
            <a:r>
              <a:rPr lang="en-US" altLang="zh-CN" dirty="0"/>
              <a:t>4.8</a:t>
            </a:r>
            <a:r>
              <a:rPr lang="zh-CN" altLang="zh-CN" dirty="0"/>
              <a:t>】</a:t>
            </a:r>
            <a:r>
              <a:rPr lang="en-US" altLang="zh-CN" dirty="0"/>
              <a:t> </a:t>
            </a:r>
            <a:r>
              <a:rPr lang="en-US" altLang="zh-CN" dirty="0" err="1"/>
              <a:t>PictureBox</a:t>
            </a:r>
            <a:r>
              <a:rPr lang="zh-CN" altLang="zh-CN" dirty="0"/>
              <a:t>控件演示。</a:t>
            </a:r>
          </a:p>
          <a:p>
            <a:pPr indent="446088"/>
            <a:r>
              <a:rPr lang="zh-CN" altLang="zh-CN" dirty="0"/>
              <a:t>（</a:t>
            </a:r>
            <a:r>
              <a:rPr lang="en-US" altLang="zh-CN" dirty="0"/>
              <a:t>1</a:t>
            </a:r>
            <a:r>
              <a:rPr lang="zh-CN" altLang="zh-CN" dirty="0"/>
              <a:t>）界面设计。设计如图</a:t>
            </a:r>
            <a:r>
              <a:rPr lang="en-US" altLang="zh-CN" dirty="0"/>
              <a:t>4.18</a:t>
            </a:r>
            <a:r>
              <a:rPr lang="zh-CN" altLang="zh-CN" dirty="0"/>
              <a:t>所示的界面。在窗体上放</a:t>
            </a:r>
            <a:r>
              <a:rPr lang="en-US" altLang="zh-CN" dirty="0"/>
              <a:t>1</a:t>
            </a:r>
            <a:r>
              <a:rPr lang="zh-CN" altLang="zh-CN" dirty="0"/>
              <a:t>个标签、</a:t>
            </a:r>
            <a:r>
              <a:rPr lang="en-US" altLang="zh-CN" dirty="0"/>
              <a:t>1</a:t>
            </a:r>
            <a:r>
              <a:rPr lang="zh-CN" altLang="zh-CN" dirty="0"/>
              <a:t>个文本框、</a:t>
            </a:r>
            <a:r>
              <a:rPr lang="en-US" altLang="zh-CN" dirty="0"/>
              <a:t>1</a:t>
            </a:r>
            <a:r>
              <a:rPr lang="zh-CN" altLang="zh-CN" dirty="0"/>
              <a:t>个图片框，并分别设置它们的属性。其中，图片框的</a:t>
            </a:r>
            <a:r>
              <a:rPr lang="en-US" altLang="zh-CN" dirty="0" err="1"/>
              <a:t>SizeMode</a:t>
            </a:r>
            <a:r>
              <a:rPr lang="zh-CN" altLang="zh-CN" dirty="0"/>
              <a:t>属性值为</a:t>
            </a:r>
            <a:r>
              <a:rPr lang="en-US" altLang="zh-CN" dirty="0"/>
              <a:t>Zoom</a:t>
            </a:r>
            <a:r>
              <a:rPr lang="zh-CN" altLang="zh-CN" dirty="0"/>
              <a:t>，</a:t>
            </a:r>
            <a:r>
              <a:rPr lang="en-US" altLang="zh-CN" dirty="0" err="1"/>
              <a:t>BorderStyle</a:t>
            </a:r>
            <a:r>
              <a:rPr lang="zh-CN" altLang="zh-CN" dirty="0"/>
              <a:t>属性值为</a:t>
            </a:r>
            <a:r>
              <a:rPr lang="en-US" altLang="zh-CN" dirty="0"/>
              <a:t>Fixed3D</a:t>
            </a:r>
            <a:r>
              <a:rPr lang="zh-CN" altLang="zh-CN" dirty="0" smtClean="0"/>
              <a:t>。</a:t>
            </a:r>
            <a:endParaRPr lang="zh-CN" altLang="zh-CN" dirty="0"/>
          </a:p>
        </p:txBody>
      </p:sp>
      <p:pic>
        <p:nvPicPr>
          <p:cNvPr id="36866" name="Picture 2" descr="4t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6729" y="1816100"/>
            <a:ext cx="3295509" cy="27877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6483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90294"/>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标</a:t>
            </a:r>
            <a:r>
              <a:rPr lang="en-US" altLang="zh-CN" dirty="0" smtClean="0"/>
              <a:t> </a:t>
            </a:r>
            <a:r>
              <a:rPr lang="zh-CN" altLang="zh-CN" dirty="0" smtClean="0"/>
              <a:t>按</a:t>
            </a:r>
            <a:r>
              <a:rPr lang="en-US" altLang="zh-CN" dirty="0" smtClean="0"/>
              <a:t> </a:t>
            </a:r>
            <a:r>
              <a:rPr lang="zh-CN" altLang="zh-CN" dirty="0" smtClean="0"/>
              <a:t>钮</a:t>
            </a:r>
            <a:endParaRPr lang="zh-CN" altLang="en-US" dirty="0"/>
          </a:p>
        </p:txBody>
      </p:sp>
      <p:sp>
        <p:nvSpPr>
          <p:cNvPr id="3" name="TextBox 2"/>
          <p:cNvSpPr txBox="1"/>
          <p:nvPr/>
        </p:nvSpPr>
        <p:spPr>
          <a:xfrm>
            <a:off x="999460" y="808074"/>
            <a:ext cx="9207796" cy="1138773"/>
          </a:xfrm>
          <a:prstGeom prst="rect">
            <a:avLst/>
          </a:prstGeom>
          <a:noFill/>
        </p:spPr>
        <p:txBody>
          <a:bodyPr wrap="square" rtlCol="0">
            <a:spAutoFit/>
          </a:bodyPr>
          <a:lstStyle/>
          <a:p>
            <a:pPr indent="446088" fontAlgn="ctr"/>
            <a:r>
              <a:rPr lang="zh-CN" altLang="zh-CN" dirty="0"/>
              <a:t>（</a:t>
            </a:r>
            <a:r>
              <a:rPr lang="en-US" altLang="zh-CN" dirty="0"/>
              <a:t>2</a:t>
            </a:r>
            <a:r>
              <a:rPr lang="zh-CN" altLang="zh-CN" dirty="0"/>
              <a:t>）添加</a:t>
            </a:r>
            <a:r>
              <a:rPr lang="en-US" altLang="zh-CN" dirty="0" err="1"/>
              <a:t>ImageList</a:t>
            </a:r>
            <a:r>
              <a:rPr lang="en-US" altLang="zh-CN" dirty="0"/>
              <a:t> </a:t>
            </a:r>
            <a:r>
              <a:rPr lang="zh-CN" altLang="zh-CN" dirty="0"/>
              <a:t>控件。新建</a:t>
            </a:r>
            <a:r>
              <a:rPr lang="en-US" altLang="zh-CN" dirty="0"/>
              <a:t>VB.NET</a:t>
            </a:r>
            <a:r>
              <a:rPr lang="zh-CN" altLang="zh-CN" dirty="0"/>
              <a:t>工程，向项目中添加一个</a:t>
            </a:r>
            <a:r>
              <a:rPr lang="en-US" altLang="zh-CN" dirty="0" err="1"/>
              <a:t>ImageList</a:t>
            </a:r>
            <a:r>
              <a:rPr lang="en-US" altLang="zh-CN" dirty="0"/>
              <a:t> </a:t>
            </a:r>
            <a:r>
              <a:rPr lang="zh-CN" altLang="zh-CN" dirty="0"/>
              <a:t>控件（工具箱图标为</a:t>
            </a:r>
            <a:r>
              <a:rPr lang="en-US" altLang="zh-CN" dirty="0"/>
              <a:t>  </a:t>
            </a:r>
            <a:r>
              <a:rPr lang="en-US" altLang="zh-CN" dirty="0" smtClean="0"/>
              <a:t>	       </a:t>
            </a:r>
            <a:r>
              <a:rPr lang="zh-CN" altLang="zh-CN" dirty="0" smtClean="0"/>
              <a:t>），</a:t>
            </a:r>
            <a:r>
              <a:rPr lang="zh-CN" altLang="zh-CN" dirty="0"/>
              <a:t>这是</a:t>
            </a:r>
            <a:r>
              <a:rPr lang="en-US" altLang="zh-CN" dirty="0"/>
              <a:t>VB.NET</a:t>
            </a:r>
            <a:r>
              <a:rPr lang="zh-CN" altLang="zh-CN" dirty="0"/>
              <a:t>常用的图形存储控件，作用是充当图像储存库。</a:t>
            </a:r>
            <a:r>
              <a:rPr lang="en-US" altLang="zh-CN" dirty="0" err="1"/>
              <a:t>ImageList</a:t>
            </a:r>
            <a:r>
              <a:rPr lang="en-US" altLang="zh-CN" dirty="0"/>
              <a:t> </a:t>
            </a:r>
            <a:r>
              <a:rPr lang="zh-CN" altLang="zh-CN" dirty="0"/>
              <a:t>控件在窗体设计器中的外观为</a:t>
            </a:r>
            <a:r>
              <a:rPr lang="en-US" altLang="zh-CN" dirty="0"/>
              <a:t>  </a:t>
            </a:r>
            <a:r>
              <a:rPr lang="en-US" altLang="zh-CN" dirty="0" smtClean="0"/>
              <a:t>                </a:t>
            </a:r>
            <a:r>
              <a:rPr lang="zh-CN" altLang="zh-CN" dirty="0" smtClean="0"/>
              <a:t>，</a:t>
            </a:r>
            <a:r>
              <a:rPr lang="zh-CN" altLang="zh-CN" dirty="0"/>
              <a:t>选中此控件，在其属性窗口中选中</a:t>
            </a:r>
            <a:r>
              <a:rPr lang="en-US" altLang="zh-CN" dirty="0"/>
              <a:t>Images</a:t>
            </a:r>
            <a:r>
              <a:rPr lang="zh-CN" altLang="zh-CN" dirty="0"/>
              <a:t>属性，单击“</a:t>
            </a:r>
            <a:r>
              <a:rPr lang="en-US" altLang="zh-CN" dirty="0"/>
              <a:t>(</a:t>
            </a:r>
            <a:r>
              <a:rPr lang="zh-CN" altLang="zh-CN" dirty="0"/>
              <a:t>集合</a:t>
            </a:r>
            <a:r>
              <a:rPr lang="en-US" altLang="zh-CN" dirty="0"/>
              <a:t>)</a:t>
            </a:r>
            <a:r>
              <a:rPr lang="zh-CN" altLang="zh-CN" dirty="0"/>
              <a:t>”右边</a:t>
            </a:r>
            <a:r>
              <a:rPr lang="zh-CN" altLang="zh-CN" dirty="0" smtClean="0"/>
              <a:t>的</a:t>
            </a:r>
            <a:r>
              <a:rPr lang="en-US" altLang="zh-CN" dirty="0" smtClean="0"/>
              <a:t>       </a:t>
            </a:r>
            <a:r>
              <a:rPr lang="zh-CN" altLang="zh-CN" dirty="0"/>
              <a:t>，在“图像集合编辑器”窗口中导入事先准备好的图标资源，如图</a:t>
            </a:r>
            <a:r>
              <a:rPr lang="en-US" altLang="zh-CN" dirty="0"/>
              <a:t>4.2</a:t>
            </a:r>
            <a:r>
              <a:rPr lang="zh-CN" altLang="zh-CN" dirty="0"/>
              <a:t>所示</a:t>
            </a:r>
            <a:r>
              <a:rPr lang="zh-CN" altLang="zh-CN" dirty="0" smtClean="0"/>
              <a:t>。</a:t>
            </a:r>
            <a:endParaRPr lang="zh-CN" altLang="zh-CN" dirty="0"/>
          </a:p>
        </p:txBody>
      </p:sp>
      <p:pic>
        <p:nvPicPr>
          <p:cNvPr id="3074" name="Picture 2"/>
          <p:cNvPicPr>
            <a:picLocks noChangeAspect="1" noChangeArrowheads="1"/>
          </p:cNvPicPr>
          <p:nvPr/>
        </p:nvPicPr>
        <p:blipFill>
          <a:blip r:embed="rId3">
            <a:lum bright="-12000"/>
            <a:grayscl/>
            <a:extLst>
              <a:ext uri="{28A0092B-C50C-407E-A947-70E740481C1C}">
                <a14:useLocalDpi xmlns:a14="http://schemas.microsoft.com/office/drawing/2010/main" val="0"/>
              </a:ext>
            </a:extLst>
          </a:blip>
          <a:srcRect r="40237"/>
          <a:stretch>
            <a:fillRect/>
          </a:stretch>
        </p:blipFill>
        <p:spPr bwMode="auto">
          <a:xfrm>
            <a:off x="1329070" y="1141151"/>
            <a:ext cx="999460" cy="19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4">
            <a:lum bright="-12000"/>
            <a:grayscl/>
            <a:extLst>
              <a:ext uri="{28A0092B-C50C-407E-A947-70E740481C1C}">
                <a14:useLocalDpi xmlns:a14="http://schemas.microsoft.com/office/drawing/2010/main" val="0"/>
              </a:ext>
            </a:extLst>
          </a:blip>
          <a:srcRect/>
          <a:stretch>
            <a:fillRect/>
          </a:stretch>
        </p:blipFill>
        <p:spPr bwMode="auto">
          <a:xfrm>
            <a:off x="3264196" y="1377460"/>
            <a:ext cx="671209" cy="24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5">
            <a:lum bright="-6000"/>
            <a:grayscl/>
            <a:extLst>
              <a:ext uri="{28A0092B-C50C-407E-A947-70E740481C1C}">
                <a14:useLocalDpi xmlns:a14="http://schemas.microsoft.com/office/drawing/2010/main" val="0"/>
              </a:ext>
            </a:extLst>
          </a:blip>
          <a:srcRect/>
          <a:stretch>
            <a:fillRect/>
          </a:stretch>
        </p:blipFill>
        <p:spPr bwMode="auto">
          <a:xfrm>
            <a:off x="1775637" y="1622009"/>
            <a:ext cx="233916" cy="20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4t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64196" y="2003717"/>
            <a:ext cx="5145963" cy="38389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609248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18510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片</a:t>
            </a:r>
            <a:r>
              <a:rPr lang="en-US" altLang="zh-CN" dirty="0" smtClean="0"/>
              <a:t> </a:t>
            </a:r>
            <a:r>
              <a:rPr lang="zh-CN" altLang="zh-CN" dirty="0" smtClean="0"/>
              <a:t>框</a:t>
            </a:r>
            <a:endParaRPr lang="zh-CN" altLang="zh-CN" dirty="0"/>
          </a:p>
        </p:txBody>
      </p:sp>
      <p:sp>
        <p:nvSpPr>
          <p:cNvPr id="3" name="矩形 2"/>
          <p:cNvSpPr/>
          <p:nvPr/>
        </p:nvSpPr>
        <p:spPr>
          <a:xfrm>
            <a:off x="1289614" y="786383"/>
            <a:ext cx="3347391" cy="353943"/>
          </a:xfrm>
          <a:prstGeom prst="rect">
            <a:avLst/>
          </a:prstGeom>
        </p:spPr>
        <p:txBody>
          <a:bodyPr wrap="none">
            <a:spAutoFit/>
          </a:bodyPr>
          <a:lstStyle/>
          <a:p>
            <a:r>
              <a:rPr lang="zh-CN" altLang="zh-CN" dirty="0"/>
              <a:t>（</a:t>
            </a:r>
            <a:r>
              <a:rPr lang="en-US" altLang="zh-CN" dirty="0"/>
              <a:t>2</a:t>
            </a:r>
            <a:r>
              <a:rPr lang="zh-CN" altLang="zh-CN" dirty="0"/>
              <a:t>）编写代码。程序代码如下：</a:t>
            </a:r>
          </a:p>
        </p:txBody>
      </p:sp>
      <p:sp>
        <p:nvSpPr>
          <p:cNvPr id="4" name="TextBox 3"/>
          <p:cNvSpPr txBox="1"/>
          <p:nvPr/>
        </p:nvSpPr>
        <p:spPr>
          <a:xfrm>
            <a:off x="1403498" y="1169195"/>
            <a:ext cx="8718697" cy="3388757"/>
          </a:xfrm>
          <a:prstGeom prst="roundRect">
            <a:avLst>
              <a:gd name="adj" fmla="val 5578"/>
            </a:avLst>
          </a:prstGeom>
          <a:solidFill>
            <a:schemeClr val="accent5">
              <a:lumMod val="40000"/>
              <a:lumOff val="60000"/>
            </a:schemeClr>
          </a:solidFill>
        </p:spPr>
        <p:txBody>
          <a:bodyPr wrap="square" rtlCol="0">
            <a:spAutoFit/>
          </a:bodyPr>
          <a:lstStyle/>
          <a:p>
            <a:r>
              <a:rPr lang="en-US" altLang="zh-CN" sz="1600" dirty="0"/>
              <a:t>Private Sub TextBox1_KeyPress(</a:t>
            </a:r>
            <a:r>
              <a:rPr lang="en-US" altLang="zh-CN" sz="1600" dirty="0" err="1"/>
              <a:t>ByVal</a:t>
            </a:r>
            <a:r>
              <a:rPr lang="en-US" altLang="zh-CN" sz="1600" dirty="0"/>
              <a:t> sender As </a:t>
            </a:r>
            <a:r>
              <a:rPr lang="en-US" altLang="zh-CN" sz="1600" dirty="0" err="1"/>
              <a:t>System.Object</a:t>
            </a:r>
            <a:r>
              <a:rPr lang="en-US" altLang="zh-CN" sz="1600" dirty="0"/>
              <a:t>,</a:t>
            </a:r>
            <a:endParaRPr lang="zh-CN" altLang="zh-CN" sz="1600" dirty="0"/>
          </a:p>
          <a:p>
            <a:r>
              <a:rPr lang="en-US" altLang="zh-CN" sz="1600" dirty="0"/>
              <a:t>		</a:t>
            </a:r>
            <a:r>
              <a:rPr lang="en-US" altLang="zh-CN" sz="1600" dirty="0" err="1"/>
              <a:t>ByVal</a:t>
            </a:r>
            <a:r>
              <a:rPr lang="en-US" altLang="zh-CN" sz="1600" dirty="0"/>
              <a:t> e As </a:t>
            </a:r>
            <a:r>
              <a:rPr lang="en-US" altLang="zh-CN" sz="1600" dirty="0" err="1"/>
              <a:t>System.Windows.Forms.KeyPressEventArgs</a:t>
            </a:r>
            <a:r>
              <a:rPr lang="en-US" altLang="zh-CN" sz="1600" dirty="0"/>
              <a:t>) Handles TextBox1.KeyPress</a:t>
            </a:r>
            <a:endParaRPr lang="zh-CN" altLang="zh-CN" sz="1600" dirty="0"/>
          </a:p>
          <a:p>
            <a:r>
              <a:rPr lang="en-US" altLang="zh-CN" sz="1600" dirty="0"/>
              <a:t>    If </a:t>
            </a:r>
            <a:r>
              <a:rPr lang="en-US" altLang="zh-CN" sz="1600" dirty="0" err="1"/>
              <a:t>e.KeyChar</a:t>
            </a:r>
            <a:r>
              <a:rPr lang="en-US" altLang="zh-CN" sz="1600" dirty="0"/>
              <a:t> = </a:t>
            </a:r>
            <a:r>
              <a:rPr lang="en-US" altLang="zh-CN" sz="1600" dirty="0" err="1"/>
              <a:t>Chr</a:t>
            </a:r>
            <a:r>
              <a:rPr lang="en-US" altLang="zh-CN" sz="1600" dirty="0"/>
              <a:t>(13) Then</a:t>
            </a:r>
            <a:endParaRPr lang="zh-CN" altLang="zh-CN" sz="1600" dirty="0"/>
          </a:p>
          <a:p>
            <a:r>
              <a:rPr lang="en-US" altLang="zh-CN" sz="1600" dirty="0"/>
              <a:t>        PictureBox1.Image = </a:t>
            </a:r>
            <a:r>
              <a:rPr lang="en-US" altLang="zh-CN" sz="1600" dirty="0" err="1"/>
              <a:t>Image.FromFile</a:t>
            </a:r>
            <a:r>
              <a:rPr lang="en-US" altLang="zh-CN" sz="1600" dirty="0"/>
              <a:t>(TextBox1.Text)</a:t>
            </a:r>
            <a:endParaRPr lang="zh-CN" altLang="zh-CN" sz="1600" dirty="0"/>
          </a:p>
          <a:p>
            <a:r>
              <a:rPr lang="en-US" altLang="zh-CN" sz="1600" dirty="0"/>
              <a:t>    End If</a:t>
            </a:r>
            <a:endParaRPr lang="zh-CN" altLang="zh-CN" sz="1600" dirty="0"/>
          </a:p>
          <a:p>
            <a:r>
              <a:rPr lang="en-US" altLang="zh-CN" sz="1600" dirty="0"/>
              <a:t>End Sub</a:t>
            </a:r>
            <a:endParaRPr lang="zh-CN" altLang="zh-CN" sz="1600" dirty="0"/>
          </a:p>
          <a:p>
            <a:r>
              <a:rPr lang="en-US" altLang="zh-CN" sz="1600" dirty="0"/>
              <a:t> </a:t>
            </a:r>
            <a:endParaRPr lang="zh-CN" altLang="zh-CN" sz="1600" dirty="0"/>
          </a:p>
          <a:p>
            <a:r>
              <a:rPr lang="en-US" altLang="zh-CN" sz="1600" dirty="0"/>
              <a:t>Private Sub PictureBox1_Click(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Handles PictureBox1.Click</a:t>
            </a:r>
            <a:endParaRPr lang="zh-CN" altLang="zh-CN" sz="1600" dirty="0"/>
          </a:p>
          <a:p>
            <a:r>
              <a:rPr lang="en-US" altLang="zh-CN" sz="1600" dirty="0"/>
              <a:t>    PictureBox1.Image = Nothing</a:t>
            </a:r>
            <a:endParaRPr lang="zh-CN" altLang="zh-CN" sz="1600" dirty="0"/>
          </a:p>
          <a:p>
            <a:r>
              <a:rPr lang="en-US" altLang="zh-CN" sz="1600" dirty="0"/>
              <a:t>End </a:t>
            </a:r>
            <a:r>
              <a:rPr lang="en-US" altLang="zh-CN" sz="1600" dirty="0" smtClean="0"/>
              <a:t>Sub</a:t>
            </a:r>
          </a:p>
        </p:txBody>
      </p:sp>
    </p:spTree>
    <p:extLst>
      <p:ext uri="{BB962C8B-B14F-4D97-AF65-F5344CB8AC3E}">
        <p14:creationId xmlns:p14="http://schemas.microsoft.com/office/powerpoint/2010/main" val="285325895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18510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片</a:t>
            </a:r>
            <a:r>
              <a:rPr lang="en-US" altLang="zh-CN" dirty="0" smtClean="0"/>
              <a:t> </a:t>
            </a:r>
            <a:r>
              <a:rPr lang="zh-CN" altLang="zh-CN" dirty="0" smtClean="0"/>
              <a:t>框</a:t>
            </a:r>
            <a:endParaRPr lang="zh-CN" altLang="zh-CN" dirty="0"/>
          </a:p>
        </p:txBody>
      </p:sp>
      <p:sp>
        <p:nvSpPr>
          <p:cNvPr id="3" name="TextBox 2"/>
          <p:cNvSpPr txBox="1"/>
          <p:nvPr/>
        </p:nvSpPr>
        <p:spPr>
          <a:xfrm>
            <a:off x="1041991" y="786809"/>
            <a:ext cx="9239693" cy="1138773"/>
          </a:xfrm>
          <a:prstGeom prst="rect">
            <a:avLst/>
          </a:prstGeom>
          <a:noFill/>
        </p:spPr>
        <p:txBody>
          <a:bodyPr wrap="square" rtlCol="0">
            <a:spAutoFit/>
          </a:bodyPr>
          <a:lstStyle/>
          <a:p>
            <a:pPr indent="446088"/>
            <a:r>
              <a:rPr lang="zh-CN" altLang="zh-CN" dirty="0"/>
              <a:t>（</a:t>
            </a:r>
            <a:r>
              <a:rPr lang="en-US" altLang="zh-CN" dirty="0"/>
              <a:t>3</a:t>
            </a:r>
            <a:r>
              <a:rPr lang="zh-CN" altLang="zh-CN" dirty="0"/>
              <a:t>）运行程序。在文本框中输入图片文件的存放路径和文件名并按回车键，图片框装入该图片并显示，如图</a:t>
            </a:r>
            <a:r>
              <a:rPr lang="en-US" altLang="zh-CN" dirty="0"/>
              <a:t>4.19</a:t>
            </a:r>
            <a:r>
              <a:rPr lang="zh-CN" altLang="zh-CN" dirty="0"/>
              <a:t>所示。因为设置了</a:t>
            </a:r>
            <a:r>
              <a:rPr lang="en-US" altLang="zh-CN" dirty="0" err="1"/>
              <a:t>SizeMode</a:t>
            </a:r>
            <a:r>
              <a:rPr lang="zh-CN" altLang="zh-CN" dirty="0"/>
              <a:t>属性值为</a:t>
            </a:r>
            <a:r>
              <a:rPr lang="en-US" altLang="zh-CN" dirty="0"/>
              <a:t>Zoom</a:t>
            </a:r>
            <a:r>
              <a:rPr lang="zh-CN" altLang="zh-CN" dirty="0"/>
              <a:t>，所以图片能自动按原来的大小比例进行缩放，直到完全显示在整个图片框中。用鼠标单击图片框，将从框中删除图片，如图</a:t>
            </a:r>
            <a:r>
              <a:rPr lang="en-US" altLang="zh-CN" dirty="0"/>
              <a:t>4.20</a:t>
            </a:r>
            <a:r>
              <a:rPr lang="zh-CN" altLang="zh-CN" dirty="0"/>
              <a:t>所示</a:t>
            </a:r>
            <a:r>
              <a:rPr lang="zh-CN" altLang="zh-CN" dirty="0" smtClean="0"/>
              <a:t>。</a:t>
            </a:r>
            <a:endParaRPr lang="zh-CN" altLang="zh-CN" dirty="0"/>
          </a:p>
        </p:txBody>
      </p:sp>
      <p:pic>
        <p:nvPicPr>
          <p:cNvPr id="37890" name="Picture 2" descr="4t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1330" y="2041451"/>
            <a:ext cx="3503428" cy="30053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889" name="Picture 1" descr="4t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0557" y="2011285"/>
            <a:ext cx="3584957" cy="3065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227965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6437730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66581" y="2668411"/>
            <a:ext cx="1472171"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滚</a:t>
            </a:r>
            <a:r>
              <a:rPr lang="en-US" altLang="zh-CN" dirty="0" smtClean="0"/>
              <a:t> </a:t>
            </a:r>
            <a:r>
              <a:rPr lang="zh-CN" altLang="zh-CN" dirty="0" smtClean="0"/>
              <a:t>动</a:t>
            </a:r>
            <a:r>
              <a:rPr lang="en-US" altLang="zh-CN" dirty="0" smtClean="0"/>
              <a:t> </a:t>
            </a:r>
            <a:r>
              <a:rPr lang="zh-CN" altLang="zh-CN" dirty="0" smtClean="0"/>
              <a:t>条</a:t>
            </a:r>
            <a:endParaRPr lang="zh-CN" altLang="zh-CN" dirty="0"/>
          </a:p>
        </p:txBody>
      </p:sp>
      <p:cxnSp>
        <p:nvCxnSpPr>
          <p:cNvPr id="11" name="直接连接符 10"/>
          <p:cNvCxnSpPr/>
          <p:nvPr/>
        </p:nvCxnSpPr>
        <p:spPr>
          <a:xfrm>
            <a:off x="5032119" y="3157833"/>
            <a:ext cx="2379306"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995678"/>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18510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滚</a:t>
            </a:r>
            <a:r>
              <a:rPr lang="en-US" altLang="zh-CN" dirty="0" smtClean="0"/>
              <a:t> </a:t>
            </a:r>
            <a:r>
              <a:rPr lang="zh-CN" altLang="zh-CN" dirty="0" smtClean="0"/>
              <a:t>动</a:t>
            </a:r>
            <a:r>
              <a:rPr lang="en-US" altLang="zh-CN" dirty="0" smtClean="0"/>
              <a:t> </a:t>
            </a:r>
            <a:r>
              <a:rPr lang="zh-CN" altLang="zh-CN" dirty="0" smtClean="0"/>
              <a:t>条</a:t>
            </a:r>
            <a:endParaRPr lang="zh-CN" altLang="zh-CN" dirty="0"/>
          </a:p>
        </p:txBody>
      </p:sp>
      <p:sp>
        <p:nvSpPr>
          <p:cNvPr id="3" name="TextBox 2"/>
          <p:cNvSpPr txBox="1"/>
          <p:nvPr/>
        </p:nvSpPr>
        <p:spPr>
          <a:xfrm>
            <a:off x="978195" y="871870"/>
            <a:ext cx="9292856" cy="615553"/>
          </a:xfrm>
          <a:prstGeom prst="rect">
            <a:avLst/>
          </a:prstGeom>
          <a:noFill/>
        </p:spPr>
        <p:txBody>
          <a:bodyPr wrap="square" rtlCol="0">
            <a:spAutoFit/>
          </a:bodyPr>
          <a:lstStyle/>
          <a:p>
            <a:pPr indent="446088"/>
            <a:r>
              <a:rPr lang="en-US" altLang="zh-CN" dirty="0" err="1"/>
              <a:t>ScrollBar</a:t>
            </a:r>
            <a:r>
              <a:rPr lang="zh-CN" altLang="zh-CN" dirty="0"/>
              <a:t>控件的操作不依赖于其他控件，与附加到文本框、列表框、组合框或</a:t>
            </a:r>
            <a:r>
              <a:rPr lang="en-US" altLang="zh-CN" dirty="0"/>
              <a:t> MDI </a:t>
            </a:r>
            <a:r>
              <a:rPr lang="zh-CN" altLang="zh-CN" dirty="0"/>
              <a:t>窗体中的内置滚动条不同，它拥有自己的属性集、方法和事件。表</a:t>
            </a:r>
            <a:r>
              <a:rPr lang="en-US" altLang="zh-CN" dirty="0"/>
              <a:t>4.12</a:t>
            </a:r>
            <a:r>
              <a:rPr lang="zh-CN" altLang="zh-CN" dirty="0"/>
              <a:t>列出了</a:t>
            </a:r>
            <a:r>
              <a:rPr lang="en-US" altLang="zh-CN" dirty="0" err="1"/>
              <a:t>ScrollBar</a:t>
            </a:r>
            <a:r>
              <a:rPr lang="zh-CN" altLang="zh-CN" dirty="0"/>
              <a:t>控件的常用属性</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1398653355"/>
              </p:ext>
            </p:extLst>
          </p:nvPr>
        </p:nvGraphicFramePr>
        <p:xfrm>
          <a:off x="1714441" y="1683821"/>
          <a:ext cx="8131308" cy="2686161"/>
        </p:xfrm>
        <a:graphic>
          <a:graphicData uri="http://schemas.openxmlformats.org/drawingml/2006/table">
            <a:tbl>
              <a:tblPr firstRow="1" firstCol="1" bandRow="1"/>
              <a:tblGrid>
                <a:gridCol w="1688907"/>
                <a:gridCol w="6442401"/>
              </a:tblGrid>
              <a:tr h="298463">
                <a:tc>
                  <a:txBody>
                    <a:bodyPr/>
                    <a:lstStyle/>
                    <a:p>
                      <a:pPr algn="ctr">
                        <a:lnSpc>
                          <a:spcPct val="100000"/>
                        </a:lnSpc>
                        <a:spcAft>
                          <a:spcPts val="0"/>
                        </a:spcAft>
                        <a:tabLst>
                          <a:tab pos="5328920" algn="r"/>
                        </a:tabLst>
                      </a:pPr>
                      <a:r>
                        <a:rPr lang="zh-CN" sz="1400" b="1" kern="1050" dirty="0">
                          <a:effectLst/>
                          <a:latin typeface="Times New Roman"/>
                          <a:ea typeface="宋体"/>
                        </a:rPr>
                        <a:t>属性</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ct val="10000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98463">
                <a:tc>
                  <a:txBody>
                    <a:bodyPr/>
                    <a:lstStyle/>
                    <a:p>
                      <a:pPr algn="l">
                        <a:lnSpc>
                          <a:spcPct val="100000"/>
                        </a:lnSpc>
                        <a:spcAft>
                          <a:spcPts val="0"/>
                        </a:spcAft>
                        <a:tabLst>
                          <a:tab pos="5328920" algn="r"/>
                        </a:tabLst>
                      </a:pPr>
                      <a:r>
                        <a:rPr lang="en-US" sz="1400" kern="1050">
                          <a:effectLst/>
                          <a:latin typeface="Times New Roman"/>
                          <a:ea typeface="宋体"/>
                        </a:rPr>
                        <a:t>Maximum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滚动条的</a:t>
                      </a:r>
                      <a:r>
                        <a:rPr lang="en-US" sz="1400" kern="1050">
                          <a:effectLst/>
                          <a:latin typeface="Times New Roman"/>
                          <a:ea typeface="宋体"/>
                        </a:rPr>
                        <a:t>Value</a:t>
                      </a:r>
                      <a:r>
                        <a:rPr lang="zh-CN" sz="1400" kern="1050">
                          <a:effectLst/>
                          <a:latin typeface="Times New Roman"/>
                          <a:ea typeface="宋体"/>
                        </a:rPr>
                        <a:t>属性所允许的最大值。默认值为</a:t>
                      </a:r>
                      <a:r>
                        <a:rPr lang="en-US" sz="1400" kern="1050">
                          <a:effectLst/>
                          <a:latin typeface="Times New Roman"/>
                          <a:ea typeface="宋体"/>
                        </a:rPr>
                        <a:t> 100</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463">
                <a:tc>
                  <a:txBody>
                    <a:bodyPr/>
                    <a:lstStyle/>
                    <a:p>
                      <a:pPr algn="l">
                        <a:lnSpc>
                          <a:spcPct val="100000"/>
                        </a:lnSpc>
                        <a:spcAft>
                          <a:spcPts val="0"/>
                        </a:spcAft>
                        <a:tabLst>
                          <a:tab pos="5328920" algn="r"/>
                        </a:tabLst>
                      </a:pPr>
                      <a:r>
                        <a:rPr lang="en-US" sz="1400" kern="1050">
                          <a:effectLst/>
                          <a:latin typeface="Times New Roman"/>
                          <a:ea typeface="宋体"/>
                        </a:rPr>
                        <a:t>Minimum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滚动条的</a:t>
                      </a:r>
                      <a:r>
                        <a:rPr lang="en-US" sz="1400" kern="1050">
                          <a:effectLst/>
                          <a:latin typeface="Times New Roman"/>
                          <a:ea typeface="宋体"/>
                        </a:rPr>
                        <a:t>Value</a:t>
                      </a:r>
                      <a:r>
                        <a:rPr lang="zh-CN" sz="1400" kern="1050">
                          <a:effectLst/>
                          <a:latin typeface="Times New Roman"/>
                          <a:ea typeface="宋体"/>
                        </a:rPr>
                        <a:t>属性所允许的最小值。默认值为</a:t>
                      </a:r>
                      <a:r>
                        <a:rPr lang="en-US" sz="1400" kern="1050">
                          <a:effectLst/>
                          <a:latin typeface="Times New Roman"/>
                          <a:ea typeface="宋体"/>
                        </a:rPr>
                        <a:t> 0</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924">
                <a:tc>
                  <a:txBody>
                    <a:bodyPr/>
                    <a:lstStyle/>
                    <a:p>
                      <a:pPr algn="l">
                        <a:lnSpc>
                          <a:spcPct val="100000"/>
                        </a:lnSpc>
                        <a:spcAft>
                          <a:spcPts val="0"/>
                        </a:spcAft>
                        <a:tabLst>
                          <a:tab pos="5328920" algn="r"/>
                        </a:tabLst>
                      </a:pPr>
                      <a:r>
                        <a:rPr lang="en-US" sz="1400" kern="1050">
                          <a:effectLst/>
                          <a:latin typeface="Times New Roman"/>
                          <a:ea typeface="宋体"/>
                        </a:rPr>
                        <a:t>Value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该属性是与滚动框在滚动条中的位置相对应的一个</a:t>
                      </a:r>
                      <a:r>
                        <a:rPr lang="en-US" sz="1400" kern="1050">
                          <a:effectLst/>
                          <a:latin typeface="Times New Roman"/>
                          <a:ea typeface="宋体"/>
                        </a:rPr>
                        <a:t>Integer </a:t>
                      </a:r>
                      <a:r>
                        <a:rPr lang="zh-CN" sz="1400" kern="1050">
                          <a:effectLst/>
                          <a:latin typeface="Times New Roman"/>
                          <a:ea typeface="宋体"/>
                        </a:rPr>
                        <a:t>值，该值总是在用户设置的</a:t>
                      </a:r>
                      <a:r>
                        <a:rPr lang="en-US" sz="1400" kern="1050">
                          <a:effectLst/>
                          <a:latin typeface="Times New Roman"/>
                          <a:ea typeface="宋体"/>
                        </a:rPr>
                        <a:t> Minimum </a:t>
                      </a:r>
                      <a:r>
                        <a:rPr lang="zh-CN" sz="1400" kern="1050">
                          <a:effectLst/>
                          <a:latin typeface="Times New Roman"/>
                          <a:ea typeface="宋体"/>
                        </a:rPr>
                        <a:t>属性和</a:t>
                      </a:r>
                      <a:r>
                        <a:rPr lang="en-US" sz="1400" kern="1050">
                          <a:effectLst/>
                          <a:latin typeface="Times New Roman"/>
                          <a:ea typeface="宋体"/>
                        </a:rPr>
                        <a:t> Maximum </a:t>
                      </a:r>
                      <a:r>
                        <a:rPr lang="zh-CN" sz="1400" kern="1050">
                          <a:effectLst/>
                          <a:latin typeface="Times New Roman"/>
                          <a:ea typeface="宋体"/>
                        </a:rPr>
                        <a:t>属性的范围之内</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924">
                <a:tc>
                  <a:txBody>
                    <a:bodyPr/>
                    <a:lstStyle/>
                    <a:p>
                      <a:pPr algn="l">
                        <a:lnSpc>
                          <a:spcPct val="100000"/>
                        </a:lnSpc>
                        <a:spcAft>
                          <a:spcPts val="0"/>
                        </a:spcAft>
                        <a:tabLst>
                          <a:tab pos="5328920" algn="r"/>
                        </a:tabLst>
                      </a:pPr>
                      <a:r>
                        <a:rPr lang="en-US" sz="1400" kern="1050">
                          <a:effectLst/>
                          <a:latin typeface="Times New Roman"/>
                          <a:ea typeface="宋体"/>
                        </a:rPr>
                        <a:t>LargeChange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当用户按下</a:t>
                      </a:r>
                      <a:r>
                        <a:rPr lang="en-US" sz="1400" kern="1050">
                          <a:effectLst/>
                          <a:latin typeface="Times New Roman"/>
                          <a:ea typeface="宋体"/>
                        </a:rPr>
                        <a:t> Page Up </a:t>
                      </a:r>
                      <a:r>
                        <a:rPr lang="zh-CN" sz="1400" kern="1050">
                          <a:effectLst/>
                          <a:latin typeface="Times New Roman"/>
                          <a:ea typeface="宋体"/>
                        </a:rPr>
                        <a:t>和</a:t>
                      </a:r>
                      <a:r>
                        <a:rPr lang="en-US" sz="1400" kern="1050">
                          <a:effectLst/>
                          <a:latin typeface="Times New Roman"/>
                          <a:ea typeface="宋体"/>
                        </a:rPr>
                        <a:t> Page Down</a:t>
                      </a:r>
                      <a:r>
                        <a:rPr lang="zh-CN" sz="1400" kern="1050">
                          <a:effectLst/>
                          <a:latin typeface="Times New Roman"/>
                          <a:ea typeface="宋体"/>
                        </a:rPr>
                        <a:t>键或在滚动框的任何一边单击滚动条轨迹时，</a:t>
                      </a:r>
                      <a:r>
                        <a:rPr lang="en-US" sz="1400" kern="1050">
                          <a:effectLst/>
                          <a:latin typeface="Times New Roman"/>
                          <a:ea typeface="宋体"/>
                        </a:rPr>
                        <a:t>Value </a:t>
                      </a:r>
                      <a:r>
                        <a:rPr lang="zh-CN" sz="1400" kern="1050">
                          <a:effectLst/>
                          <a:latin typeface="Times New Roman"/>
                          <a:ea typeface="宋体"/>
                        </a:rPr>
                        <a:t>属性将按照</a:t>
                      </a:r>
                      <a:r>
                        <a:rPr lang="en-US" sz="1400" kern="1050">
                          <a:effectLst/>
                          <a:latin typeface="Times New Roman"/>
                          <a:ea typeface="宋体"/>
                        </a:rPr>
                        <a:t> LargeChange </a:t>
                      </a:r>
                      <a:r>
                        <a:rPr lang="zh-CN" sz="1400" kern="1050">
                          <a:effectLst/>
                          <a:latin typeface="Times New Roman"/>
                          <a:ea typeface="宋体"/>
                        </a:rPr>
                        <a:t>属性中设置的值而更改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924">
                <a:tc>
                  <a:txBody>
                    <a:bodyPr/>
                    <a:lstStyle/>
                    <a:p>
                      <a:pPr algn="l">
                        <a:lnSpc>
                          <a:spcPct val="100000"/>
                        </a:lnSpc>
                        <a:spcAft>
                          <a:spcPts val="0"/>
                        </a:spcAft>
                        <a:tabLst>
                          <a:tab pos="5328920" algn="r"/>
                        </a:tabLst>
                      </a:pPr>
                      <a:r>
                        <a:rPr lang="en-US" sz="1400" kern="1050">
                          <a:effectLst/>
                          <a:latin typeface="Times New Roman"/>
                          <a:ea typeface="宋体"/>
                        </a:rPr>
                        <a:t>SmallChange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dirty="0">
                          <a:effectLst/>
                          <a:latin typeface="Times New Roman"/>
                          <a:ea typeface="宋体"/>
                        </a:rPr>
                        <a:t>当用户按下某个箭头键或单击某个滚动条按钮时，</a:t>
                      </a:r>
                      <a:r>
                        <a:rPr lang="en-US" sz="1400" kern="1050" dirty="0">
                          <a:effectLst/>
                          <a:latin typeface="Times New Roman"/>
                          <a:ea typeface="宋体"/>
                        </a:rPr>
                        <a:t>Value </a:t>
                      </a:r>
                      <a:r>
                        <a:rPr lang="zh-CN" sz="1400" kern="1050" dirty="0">
                          <a:effectLst/>
                          <a:latin typeface="Times New Roman"/>
                          <a:ea typeface="宋体"/>
                        </a:rPr>
                        <a:t>属性将按照</a:t>
                      </a:r>
                      <a:r>
                        <a:rPr lang="en-US" sz="1400" kern="1050" dirty="0">
                          <a:effectLst/>
                          <a:latin typeface="Times New Roman"/>
                          <a:ea typeface="宋体"/>
                        </a:rPr>
                        <a:t> </a:t>
                      </a:r>
                      <a:r>
                        <a:rPr lang="en-US" sz="1400" kern="1050" dirty="0" err="1">
                          <a:effectLst/>
                          <a:latin typeface="Times New Roman"/>
                          <a:ea typeface="宋体"/>
                        </a:rPr>
                        <a:t>SmallChange</a:t>
                      </a:r>
                      <a:r>
                        <a:rPr lang="en-US" sz="1400" kern="1050" dirty="0">
                          <a:effectLst/>
                          <a:latin typeface="Times New Roman"/>
                          <a:ea typeface="宋体"/>
                        </a:rPr>
                        <a:t> </a:t>
                      </a:r>
                      <a:r>
                        <a:rPr lang="zh-CN" sz="1400" kern="1050" dirty="0">
                          <a:effectLst/>
                          <a:latin typeface="Times New Roman"/>
                          <a:ea typeface="宋体"/>
                        </a:rPr>
                        <a:t>属性中设置的值而更改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1587980" y="4440769"/>
            <a:ext cx="7641080" cy="353943"/>
          </a:xfrm>
          <a:prstGeom prst="rect">
            <a:avLst/>
          </a:prstGeom>
        </p:spPr>
        <p:txBody>
          <a:bodyPr wrap="square">
            <a:spAutoFit/>
          </a:bodyPr>
          <a:lstStyle/>
          <a:p>
            <a:r>
              <a:rPr lang="zh-CN" altLang="zh-CN" dirty="0"/>
              <a:t>【例</a:t>
            </a:r>
            <a:r>
              <a:rPr lang="en-US" altLang="zh-CN" dirty="0"/>
              <a:t>4.9</a:t>
            </a:r>
            <a:r>
              <a:rPr lang="zh-CN" altLang="zh-CN" dirty="0"/>
              <a:t>】 如图</a:t>
            </a:r>
            <a:r>
              <a:rPr lang="en-US" altLang="zh-CN" dirty="0"/>
              <a:t>4.21</a:t>
            </a:r>
            <a:r>
              <a:rPr lang="zh-CN" altLang="zh-CN" dirty="0"/>
              <a:t>所示，将滚动条的</a:t>
            </a:r>
            <a:r>
              <a:rPr lang="en-US" altLang="zh-CN" dirty="0"/>
              <a:t>Value</a:t>
            </a:r>
            <a:r>
              <a:rPr lang="zh-CN" altLang="zh-CN" dirty="0"/>
              <a:t>属性值实时地显示到文本框中。</a:t>
            </a:r>
          </a:p>
        </p:txBody>
      </p:sp>
      <p:pic>
        <p:nvPicPr>
          <p:cNvPr id="39937" name="Picture 1" descr="4t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3497" y="4794711"/>
            <a:ext cx="3173210" cy="1454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4002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18510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滚</a:t>
            </a:r>
            <a:r>
              <a:rPr lang="en-US" altLang="zh-CN" dirty="0" smtClean="0"/>
              <a:t> </a:t>
            </a:r>
            <a:r>
              <a:rPr lang="zh-CN" altLang="zh-CN" dirty="0" smtClean="0"/>
              <a:t>动</a:t>
            </a:r>
            <a:r>
              <a:rPr lang="en-US" altLang="zh-CN" dirty="0" smtClean="0"/>
              <a:t> </a:t>
            </a:r>
            <a:r>
              <a:rPr lang="zh-CN" altLang="zh-CN" dirty="0" smtClean="0"/>
              <a:t>条</a:t>
            </a:r>
            <a:endParaRPr lang="zh-CN" altLang="zh-CN" dirty="0"/>
          </a:p>
        </p:txBody>
      </p:sp>
      <p:sp>
        <p:nvSpPr>
          <p:cNvPr id="3" name="TextBox 2"/>
          <p:cNvSpPr txBox="1"/>
          <p:nvPr/>
        </p:nvSpPr>
        <p:spPr>
          <a:xfrm>
            <a:off x="871870" y="754912"/>
            <a:ext cx="9548037" cy="877163"/>
          </a:xfrm>
          <a:prstGeom prst="rect">
            <a:avLst/>
          </a:prstGeom>
          <a:noFill/>
        </p:spPr>
        <p:txBody>
          <a:bodyPr wrap="square" rtlCol="0">
            <a:spAutoFit/>
          </a:bodyPr>
          <a:lstStyle/>
          <a:p>
            <a:pPr indent="446088"/>
            <a:r>
              <a:rPr lang="zh-CN" altLang="zh-CN" dirty="0"/>
              <a:t>（</a:t>
            </a:r>
            <a:r>
              <a:rPr lang="en-US" altLang="zh-CN" dirty="0"/>
              <a:t>1</a:t>
            </a:r>
            <a:r>
              <a:rPr lang="zh-CN" altLang="zh-CN" dirty="0"/>
              <a:t>）界面设计。在窗体上添加</a:t>
            </a:r>
            <a:r>
              <a:rPr lang="en-US" altLang="zh-CN" dirty="0"/>
              <a:t>1</a:t>
            </a:r>
            <a:r>
              <a:rPr lang="zh-CN" altLang="zh-CN" dirty="0"/>
              <a:t>个文本框、</a:t>
            </a:r>
            <a:r>
              <a:rPr lang="en-US" altLang="zh-CN" dirty="0"/>
              <a:t>1</a:t>
            </a:r>
            <a:r>
              <a:rPr lang="zh-CN" altLang="zh-CN" dirty="0"/>
              <a:t>个水平滚动条。设置水平滚动条的</a:t>
            </a:r>
            <a:r>
              <a:rPr lang="en-US" altLang="zh-CN" dirty="0"/>
              <a:t>Maximum</a:t>
            </a:r>
            <a:r>
              <a:rPr lang="zh-CN" altLang="zh-CN" dirty="0"/>
              <a:t>属性值为</a:t>
            </a:r>
            <a:r>
              <a:rPr lang="en-US" altLang="zh-CN" dirty="0"/>
              <a:t>100</a:t>
            </a:r>
            <a:r>
              <a:rPr lang="zh-CN" altLang="zh-CN" dirty="0"/>
              <a:t>，</a:t>
            </a:r>
            <a:r>
              <a:rPr lang="en-US" altLang="zh-CN" dirty="0"/>
              <a:t>Minimum</a:t>
            </a:r>
            <a:r>
              <a:rPr lang="zh-CN" altLang="zh-CN" dirty="0"/>
              <a:t>属性值为</a:t>
            </a:r>
            <a:r>
              <a:rPr lang="en-US" altLang="zh-CN" dirty="0"/>
              <a:t>0</a:t>
            </a:r>
            <a:r>
              <a:rPr lang="zh-CN" altLang="zh-CN" dirty="0"/>
              <a:t>，</a:t>
            </a:r>
            <a:r>
              <a:rPr lang="en-US" altLang="zh-CN" dirty="0" err="1"/>
              <a:t>LargeChange</a:t>
            </a:r>
            <a:r>
              <a:rPr lang="zh-CN" altLang="zh-CN" dirty="0"/>
              <a:t>属性值为</a:t>
            </a:r>
            <a:r>
              <a:rPr lang="en-US" altLang="zh-CN" dirty="0"/>
              <a:t>10</a:t>
            </a:r>
            <a:r>
              <a:rPr lang="zh-CN" altLang="zh-CN" dirty="0"/>
              <a:t>，</a:t>
            </a:r>
            <a:r>
              <a:rPr lang="en-US" altLang="zh-CN" dirty="0" err="1"/>
              <a:t>SmallChange</a:t>
            </a:r>
            <a:r>
              <a:rPr lang="zh-CN" altLang="zh-CN" dirty="0"/>
              <a:t>属性值为</a:t>
            </a:r>
            <a:r>
              <a:rPr lang="en-US" altLang="zh-CN" dirty="0"/>
              <a:t>1</a:t>
            </a:r>
            <a:r>
              <a:rPr lang="zh-CN" altLang="zh-CN" dirty="0"/>
              <a:t>。</a:t>
            </a:r>
          </a:p>
          <a:p>
            <a:pPr indent="446088"/>
            <a:r>
              <a:rPr lang="zh-CN" altLang="zh-CN" dirty="0"/>
              <a:t>（</a:t>
            </a:r>
            <a:r>
              <a:rPr lang="en-US" altLang="zh-CN" dirty="0"/>
              <a:t>2</a:t>
            </a:r>
            <a:r>
              <a:rPr lang="zh-CN" altLang="zh-CN" dirty="0"/>
              <a:t>）编写代码。程序代码如下</a:t>
            </a:r>
            <a:r>
              <a:rPr lang="zh-CN" altLang="zh-CN" dirty="0" smtClean="0"/>
              <a:t>：</a:t>
            </a:r>
            <a:endParaRPr lang="zh-CN" altLang="zh-CN" dirty="0"/>
          </a:p>
        </p:txBody>
      </p:sp>
      <p:sp>
        <p:nvSpPr>
          <p:cNvPr id="4" name="TextBox 3"/>
          <p:cNvSpPr txBox="1"/>
          <p:nvPr/>
        </p:nvSpPr>
        <p:spPr>
          <a:xfrm>
            <a:off x="1520456" y="1632075"/>
            <a:ext cx="8293395" cy="1549360"/>
          </a:xfrm>
          <a:prstGeom prst="roundRect">
            <a:avLst>
              <a:gd name="adj" fmla="val 9804"/>
            </a:avLst>
          </a:prstGeom>
          <a:solidFill>
            <a:schemeClr val="accent5">
              <a:lumMod val="40000"/>
              <a:lumOff val="60000"/>
            </a:schemeClr>
          </a:solidFill>
        </p:spPr>
        <p:txBody>
          <a:bodyPr wrap="square" rtlCol="0">
            <a:spAutoFit/>
          </a:bodyPr>
          <a:lstStyle/>
          <a:p>
            <a:r>
              <a:rPr lang="en-US" altLang="zh-CN" dirty="0"/>
              <a:t>Private Sub HScrollBar1_Scroll(</a:t>
            </a:r>
            <a:r>
              <a:rPr lang="en-US" altLang="zh-CN" dirty="0" err="1"/>
              <a:t>ByVal</a:t>
            </a:r>
            <a:r>
              <a:rPr lang="en-US" altLang="zh-CN" dirty="0"/>
              <a:t> sender As </a:t>
            </a:r>
            <a:r>
              <a:rPr lang="en-US" altLang="zh-CN" dirty="0" err="1"/>
              <a:t>System.Object</a:t>
            </a:r>
            <a:r>
              <a:rPr lang="en-US" altLang="zh-CN" dirty="0"/>
              <a:t>,</a:t>
            </a:r>
            <a:endParaRPr lang="zh-CN" altLang="zh-CN" dirty="0"/>
          </a:p>
          <a:p>
            <a:r>
              <a:rPr lang="en-US" altLang="zh-CN" dirty="0"/>
              <a:t>			</a:t>
            </a:r>
            <a:r>
              <a:rPr lang="en-US" altLang="zh-CN" dirty="0" err="1"/>
              <a:t>ByVal</a:t>
            </a:r>
            <a:r>
              <a:rPr lang="en-US" altLang="zh-CN" dirty="0"/>
              <a:t> e As </a:t>
            </a:r>
            <a:r>
              <a:rPr lang="en-US" altLang="zh-CN" dirty="0" err="1"/>
              <a:t>System.Windows.Forms.ScrollEventArgs</a:t>
            </a:r>
            <a:r>
              <a:rPr lang="en-US" altLang="zh-CN" dirty="0"/>
              <a:t>) Handles HScrollBar1.Scroll</a:t>
            </a:r>
            <a:endParaRPr lang="zh-CN" altLang="zh-CN" dirty="0"/>
          </a:p>
          <a:p>
            <a:r>
              <a:rPr lang="en-US" altLang="zh-CN" dirty="0"/>
              <a:t>    TextBox1.Text = HScrollBar1.Value</a:t>
            </a:r>
            <a:endParaRPr lang="zh-CN" altLang="zh-CN" dirty="0"/>
          </a:p>
          <a:p>
            <a:r>
              <a:rPr lang="en-US" altLang="zh-CN" dirty="0"/>
              <a:t>End </a:t>
            </a:r>
            <a:r>
              <a:rPr lang="en-US" altLang="zh-CN" dirty="0" smtClean="0"/>
              <a:t>Sub</a:t>
            </a:r>
            <a:endParaRPr lang="zh-CN" altLang="zh-CN" dirty="0"/>
          </a:p>
        </p:txBody>
      </p:sp>
      <p:sp>
        <p:nvSpPr>
          <p:cNvPr id="5" name="TextBox 4"/>
          <p:cNvSpPr txBox="1"/>
          <p:nvPr/>
        </p:nvSpPr>
        <p:spPr>
          <a:xfrm>
            <a:off x="1424763" y="3317358"/>
            <a:ext cx="8995144" cy="615553"/>
          </a:xfrm>
          <a:prstGeom prst="rect">
            <a:avLst/>
          </a:prstGeom>
          <a:noFill/>
        </p:spPr>
        <p:txBody>
          <a:bodyPr wrap="square" rtlCol="0">
            <a:spAutoFit/>
          </a:bodyPr>
          <a:lstStyle/>
          <a:p>
            <a:r>
              <a:rPr lang="en-US" altLang="zh-CN" dirty="0" err="1"/>
              <a:t>ScrollBar</a:t>
            </a:r>
            <a:r>
              <a:rPr lang="en-US" altLang="zh-CN" dirty="0"/>
              <a:t> </a:t>
            </a:r>
            <a:r>
              <a:rPr lang="zh-CN" altLang="zh-CN" dirty="0"/>
              <a:t>控件的常用事件是</a:t>
            </a:r>
            <a:r>
              <a:rPr lang="en-US" altLang="zh-CN" dirty="0"/>
              <a:t>Scroll </a:t>
            </a:r>
            <a:r>
              <a:rPr lang="zh-CN" altLang="zh-CN" dirty="0"/>
              <a:t>事件，当</a:t>
            </a:r>
            <a:r>
              <a:rPr lang="en-US" altLang="zh-CN" dirty="0"/>
              <a:t>Value</a:t>
            </a:r>
            <a:r>
              <a:rPr lang="zh-CN" altLang="zh-CN" dirty="0"/>
              <a:t>属性值发生改变时触发该事件。</a:t>
            </a:r>
          </a:p>
          <a:p>
            <a:r>
              <a:rPr lang="zh-CN" altLang="zh-CN" dirty="0"/>
              <a:t>（</a:t>
            </a:r>
            <a:r>
              <a:rPr lang="en-US" altLang="zh-CN" dirty="0"/>
              <a:t>3</a:t>
            </a:r>
            <a:r>
              <a:rPr lang="zh-CN" altLang="zh-CN" dirty="0"/>
              <a:t>）运行程序。用鼠标或键盘改变滚动条中滑块的位置，查看文本框中内容有什么变化</a:t>
            </a:r>
            <a:r>
              <a:rPr lang="zh-CN" altLang="zh-CN" dirty="0" smtClean="0"/>
              <a:t>。</a:t>
            </a:r>
            <a:endParaRPr lang="zh-CN" altLang="zh-CN" dirty="0"/>
          </a:p>
        </p:txBody>
      </p:sp>
      <p:sp>
        <p:nvSpPr>
          <p:cNvPr id="6" name="TextBox 5"/>
          <p:cNvSpPr txBox="1"/>
          <p:nvPr/>
        </p:nvSpPr>
        <p:spPr>
          <a:xfrm>
            <a:off x="1520455" y="3951630"/>
            <a:ext cx="8293395" cy="1208842"/>
          </a:xfrm>
          <a:prstGeom prst="roundRect">
            <a:avLst/>
          </a:prstGeom>
          <a:noFill/>
          <a:ln w="12700">
            <a:solidFill>
              <a:srgbClr val="00B0F0"/>
            </a:solidFill>
            <a:prstDash val="dash"/>
          </a:ln>
        </p:spPr>
        <p:txBody>
          <a:bodyPr wrap="square" rtlCol="0">
            <a:spAutoFit/>
          </a:bodyPr>
          <a:lstStyle/>
          <a:p>
            <a:pPr fontAlgn="ctr"/>
            <a:r>
              <a:rPr lang="zh-CN" altLang="zh-CN" b="1" dirty="0">
                <a:solidFill>
                  <a:srgbClr val="C00000"/>
                </a:solidFill>
              </a:rPr>
              <a:t>注意：</a:t>
            </a:r>
          </a:p>
          <a:p>
            <a:pPr fontAlgn="ctr"/>
            <a:r>
              <a:rPr lang="zh-CN" altLang="zh-CN" sz="1600" dirty="0"/>
              <a:t>滚动条的最大值不能通过运行时的用户交互而达到。该最大值等于</a:t>
            </a:r>
            <a:r>
              <a:rPr lang="en-US" altLang="zh-CN" sz="1600" dirty="0"/>
              <a:t>Maximum</a:t>
            </a:r>
            <a:r>
              <a:rPr lang="zh-CN" altLang="zh-CN" sz="1600" dirty="0"/>
              <a:t>属性值减去</a:t>
            </a:r>
            <a:r>
              <a:rPr lang="en-US" altLang="zh-CN" sz="1600" dirty="0" err="1"/>
              <a:t>LargeChange</a:t>
            </a:r>
            <a:r>
              <a:rPr lang="zh-CN" altLang="zh-CN" sz="1600" dirty="0"/>
              <a:t>属性值加</a:t>
            </a:r>
            <a:r>
              <a:rPr lang="en-US" altLang="zh-CN" sz="1600" dirty="0"/>
              <a:t>1</a:t>
            </a:r>
            <a:r>
              <a:rPr lang="zh-CN" altLang="zh-CN" sz="1600" dirty="0"/>
              <a:t>，只能以编程方式达到。如图</a:t>
            </a:r>
            <a:r>
              <a:rPr lang="en-US" altLang="zh-CN" sz="1600" dirty="0"/>
              <a:t>4.22</a:t>
            </a:r>
            <a:r>
              <a:rPr lang="zh-CN" altLang="zh-CN" sz="1600" dirty="0"/>
              <a:t>所示，当将滑块拖至最右端时，文本框中显示的数值是</a:t>
            </a:r>
            <a:r>
              <a:rPr lang="en-US" altLang="zh-CN" sz="1600" dirty="0"/>
              <a:t>91</a:t>
            </a:r>
            <a:r>
              <a:rPr lang="zh-CN" altLang="zh-CN" sz="1600" dirty="0"/>
              <a:t>（</a:t>
            </a:r>
            <a:r>
              <a:rPr lang="en-US" altLang="zh-CN" sz="1600" dirty="0"/>
              <a:t>Maximum-</a:t>
            </a:r>
            <a:r>
              <a:rPr lang="en-US" altLang="zh-CN" sz="1600" dirty="0" err="1"/>
              <a:t>LargeChange</a:t>
            </a:r>
            <a:r>
              <a:rPr lang="zh-CN" altLang="zh-CN" sz="1600" dirty="0"/>
              <a:t>＋</a:t>
            </a:r>
            <a:r>
              <a:rPr lang="en-US" altLang="zh-CN" sz="1600" dirty="0"/>
              <a:t>1</a:t>
            </a:r>
            <a:r>
              <a:rPr lang="zh-CN" altLang="zh-CN" sz="1600" dirty="0"/>
              <a:t>）而非</a:t>
            </a:r>
            <a:r>
              <a:rPr lang="en-US" altLang="zh-CN" sz="1600" dirty="0"/>
              <a:t>100</a:t>
            </a:r>
            <a:r>
              <a:rPr lang="zh-CN" altLang="zh-CN" sz="1600" dirty="0" smtClean="0"/>
              <a:t>。</a:t>
            </a:r>
            <a:endParaRPr lang="zh-CN" altLang="zh-CN" sz="1600" dirty="0"/>
          </a:p>
        </p:txBody>
      </p:sp>
      <p:pic>
        <p:nvPicPr>
          <p:cNvPr id="40962" name="Picture 2" descr="4t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863" y="5262045"/>
            <a:ext cx="2822096" cy="1301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98795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14205" y="2299079"/>
            <a:ext cx="2811876" cy="859626"/>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应用举例——图片滚动显示程序</a:t>
            </a:r>
          </a:p>
        </p:txBody>
      </p:sp>
      <p:cxnSp>
        <p:nvCxnSpPr>
          <p:cNvPr id="11" name="直接连接符 10"/>
          <p:cNvCxnSpPr/>
          <p:nvPr/>
        </p:nvCxnSpPr>
        <p:spPr>
          <a:xfrm>
            <a:off x="5032119" y="3157833"/>
            <a:ext cx="3580253" cy="872"/>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560048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应用举例——图片滚动显示程序</a:t>
            </a:r>
          </a:p>
        </p:txBody>
      </p:sp>
      <p:sp>
        <p:nvSpPr>
          <p:cNvPr id="3" name="TextBox 2"/>
          <p:cNvSpPr txBox="1"/>
          <p:nvPr/>
        </p:nvSpPr>
        <p:spPr>
          <a:xfrm>
            <a:off x="861238" y="786809"/>
            <a:ext cx="9377916" cy="1138773"/>
          </a:xfrm>
          <a:prstGeom prst="rect">
            <a:avLst/>
          </a:prstGeom>
          <a:noFill/>
        </p:spPr>
        <p:txBody>
          <a:bodyPr wrap="square" rtlCol="0">
            <a:spAutoFit/>
          </a:bodyPr>
          <a:lstStyle/>
          <a:p>
            <a:pPr indent="446088"/>
            <a:r>
              <a:rPr lang="zh-CN" altLang="zh-CN" dirty="0"/>
              <a:t>【例</a:t>
            </a:r>
            <a:r>
              <a:rPr lang="en-US" altLang="zh-CN" dirty="0"/>
              <a:t>4.10</a:t>
            </a:r>
            <a:r>
              <a:rPr lang="zh-CN" altLang="zh-CN" dirty="0"/>
              <a:t>】 利用图片框配以滚动条实现图片滚动显示程序。</a:t>
            </a:r>
          </a:p>
          <a:p>
            <a:pPr indent="446088"/>
            <a:r>
              <a:rPr lang="zh-CN" altLang="zh-CN" dirty="0"/>
              <a:t>（</a:t>
            </a:r>
            <a:r>
              <a:rPr lang="en-US" altLang="zh-CN" dirty="0"/>
              <a:t>1</a:t>
            </a:r>
            <a:r>
              <a:rPr lang="zh-CN" altLang="zh-CN" dirty="0"/>
              <a:t>）界面设计。在窗体中放置</a:t>
            </a:r>
            <a:r>
              <a:rPr lang="en-US" altLang="zh-CN" dirty="0"/>
              <a:t>2</a:t>
            </a:r>
            <a:r>
              <a:rPr lang="zh-CN" altLang="zh-CN" dirty="0"/>
              <a:t>个滚动条、</a:t>
            </a:r>
            <a:r>
              <a:rPr lang="en-US" altLang="zh-CN" dirty="0"/>
              <a:t>1</a:t>
            </a:r>
            <a:r>
              <a:rPr lang="zh-CN" altLang="zh-CN" dirty="0"/>
              <a:t>个</a:t>
            </a:r>
            <a:r>
              <a:rPr lang="en-US" altLang="zh-CN" dirty="0"/>
              <a:t>Panel</a:t>
            </a:r>
            <a:r>
              <a:rPr lang="zh-CN" altLang="zh-CN" dirty="0"/>
              <a:t>控件、</a:t>
            </a:r>
            <a:r>
              <a:rPr lang="en-US" altLang="zh-CN" dirty="0"/>
              <a:t>1</a:t>
            </a:r>
            <a:r>
              <a:rPr lang="zh-CN" altLang="zh-CN" dirty="0"/>
              <a:t>个放置在</a:t>
            </a:r>
            <a:r>
              <a:rPr lang="en-US" altLang="zh-CN" dirty="0"/>
              <a:t>Panel</a:t>
            </a:r>
            <a:r>
              <a:rPr lang="zh-CN" altLang="zh-CN" dirty="0"/>
              <a:t>控件中的图片框。给图片框选择</a:t>
            </a:r>
            <a:r>
              <a:rPr lang="en-US" altLang="zh-CN" dirty="0"/>
              <a:t>1</a:t>
            </a:r>
            <a:r>
              <a:rPr lang="zh-CN" altLang="zh-CN" dirty="0"/>
              <a:t>幅图片，该图片的尺寸比显示区域大，采用滚动条，使图片能在显示区域中滚动显示。界面控件的属性如表</a:t>
            </a:r>
            <a:r>
              <a:rPr lang="en-US" altLang="zh-CN" dirty="0"/>
              <a:t>4.13</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839452119"/>
              </p:ext>
            </p:extLst>
          </p:nvPr>
        </p:nvGraphicFramePr>
        <p:xfrm>
          <a:off x="2661653" y="1925576"/>
          <a:ext cx="6524876" cy="2550730"/>
        </p:xfrm>
        <a:graphic>
          <a:graphicData uri="http://schemas.openxmlformats.org/drawingml/2006/table">
            <a:tbl>
              <a:tblPr firstRow="1" bandRow="1" bandCol="1"/>
              <a:tblGrid>
                <a:gridCol w="1943198"/>
                <a:gridCol w="2290839"/>
                <a:gridCol w="2290839"/>
              </a:tblGrid>
              <a:tr h="255073">
                <a:tc>
                  <a:txBody>
                    <a:bodyPr/>
                    <a:lstStyle/>
                    <a:p>
                      <a:pPr algn="ctr">
                        <a:lnSpc>
                          <a:spcPts val="1560"/>
                        </a:lnSpc>
                        <a:spcAft>
                          <a:spcPts val="0"/>
                        </a:spcAft>
                        <a:tabLst>
                          <a:tab pos="5328920" algn="r"/>
                        </a:tabLst>
                      </a:pPr>
                      <a:r>
                        <a:rPr lang="zh-CN" sz="1400" b="1" kern="1050">
                          <a:effectLst/>
                          <a:latin typeface="Times New Roman"/>
                          <a:ea typeface="宋体"/>
                        </a:rPr>
                        <a:t>对象</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55073">
                <a:tc rowSpan="2">
                  <a:txBody>
                    <a:bodyPr/>
                    <a:lstStyle/>
                    <a:p>
                      <a:pPr algn="l">
                        <a:lnSpc>
                          <a:spcPts val="1560"/>
                        </a:lnSpc>
                        <a:spcAft>
                          <a:spcPts val="0"/>
                        </a:spcAft>
                        <a:tabLst>
                          <a:tab pos="5328920" algn="r"/>
                        </a:tabLst>
                      </a:pPr>
                      <a:r>
                        <a:rPr lang="en-US" sz="1400" kern="1050">
                          <a:effectLst/>
                          <a:latin typeface="Times New Roman"/>
                          <a:ea typeface="宋体"/>
                        </a:rPr>
                        <a:t>Panel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Panel1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073">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Dock</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Fill</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073">
                <a:tc rowSpan="3">
                  <a:txBody>
                    <a:bodyPr/>
                    <a:lstStyle/>
                    <a:p>
                      <a:pPr algn="l">
                        <a:lnSpc>
                          <a:spcPts val="1560"/>
                        </a:lnSpc>
                        <a:spcAft>
                          <a:spcPts val="0"/>
                        </a:spcAft>
                        <a:tabLst>
                          <a:tab pos="5328920" algn="r"/>
                        </a:tabLst>
                      </a:pPr>
                      <a:r>
                        <a:rPr lang="en-US" sz="1400" kern="1050">
                          <a:effectLst/>
                          <a:latin typeface="Times New Roman"/>
                          <a:ea typeface="宋体"/>
                        </a:rPr>
                        <a:t>Picturebox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PictureBox1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073">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Image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E:\pic001.jpg</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073">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SizeMode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AutoSize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073">
                <a:tc rowSpan="2">
                  <a:txBody>
                    <a:bodyPr/>
                    <a:lstStyle/>
                    <a:p>
                      <a:pPr algn="l">
                        <a:lnSpc>
                          <a:spcPts val="1560"/>
                        </a:lnSpc>
                        <a:spcAft>
                          <a:spcPts val="0"/>
                        </a:spcAft>
                        <a:tabLst>
                          <a:tab pos="5328920" algn="r"/>
                        </a:tabLst>
                      </a:pPr>
                      <a:r>
                        <a:rPr lang="en-US" sz="1400" kern="1050">
                          <a:effectLst/>
                          <a:latin typeface="Times New Roman"/>
                          <a:ea typeface="宋体"/>
                        </a:rPr>
                        <a:t>VScrollBar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VScrollBar1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073">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Dock</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Right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073">
                <a:tc rowSpan="2">
                  <a:txBody>
                    <a:bodyPr/>
                    <a:lstStyle/>
                    <a:p>
                      <a:pPr algn="l">
                        <a:lnSpc>
                          <a:spcPts val="1560"/>
                        </a:lnSpc>
                        <a:spcAft>
                          <a:spcPts val="0"/>
                        </a:spcAft>
                        <a:tabLst>
                          <a:tab pos="5328920" algn="r"/>
                        </a:tabLst>
                      </a:pPr>
                      <a:r>
                        <a:rPr lang="en-US" sz="1400" kern="1050">
                          <a:effectLst/>
                          <a:latin typeface="Times New Roman"/>
                          <a:ea typeface="宋体"/>
                        </a:rPr>
                        <a:t>HScrollBar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HScrollBar1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073">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Dock</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dirty="0">
                          <a:effectLst/>
                          <a:latin typeface="Times New Roman"/>
                          <a:ea typeface="宋体"/>
                        </a:rPr>
                        <a:t>Bottom</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1491627" y="4592839"/>
            <a:ext cx="2911374" cy="353943"/>
          </a:xfrm>
          <a:prstGeom prst="rect">
            <a:avLst/>
          </a:prstGeom>
        </p:spPr>
        <p:txBody>
          <a:bodyPr wrap="none">
            <a:spAutoFit/>
          </a:bodyPr>
          <a:lstStyle/>
          <a:p>
            <a:r>
              <a:rPr lang="zh-CN" altLang="zh-CN" dirty="0"/>
              <a:t>（</a:t>
            </a:r>
            <a:r>
              <a:rPr lang="en-US" altLang="zh-CN" dirty="0"/>
              <a:t>2</a:t>
            </a:r>
            <a:r>
              <a:rPr lang="zh-CN" altLang="zh-CN" dirty="0"/>
              <a:t>）</a:t>
            </a:r>
            <a:r>
              <a:rPr lang="zh-CN" altLang="zh-CN" dirty="0">
                <a:hlinkClick r:id="rId3" action="ppaction://hlinkfile"/>
              </a:rPr>
              <a:t>编写代码。</a:t>
            </a:r>
            <a:r>
              <a:rPr lang="zh-CN" altLang="zh-CN" dirty="0" smtClean="0">
                <a:hlinkClick r:id="rId3" action="ppaction://hlinkfile"/>
              </a:rPr>
              <a:t>程序代码</a:t>
            </a:r>
            <a:r>
              <a:rPr lang="zh-CN" altLang="en-US" dirty="0" smtClean="0">
                <a:hlinkClick r:id="rId3" action="ppaction://hlinkfile"/>
              </a:rPr>
              <a:t>。</a:t>
            </a:r>
            <a:endParaRPr lang="zh-CN" altLang="zh-CN" dirty="0"/>
          </a:p>
        </p:txBody>
      </p:sp>
    </p:spTree>
    <p:extLst>
      <p:ext uri="{BB962C8B-B14F-4D97-AF65-F5344CB8AC3E}">
        <p14:creationId xmlns:p14="http://schemas.microsoft.com/office/powerpoint/2010/main" val="2644361084"/>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应用举例——图片滚动显示程序</a:t>
            </a:r>
          </a:p>
        </p:txBody>
      </p:sp>
      <p:sp>
        <p:nvSpPr>
          <p:cNvPr id="3" name="TextBox 2"/>
          <p:cNvSpPr txBox="1"/>
          <p:nvPr/>
        </p:nvSpPr>
        <p:spPr>
          <a:xfrm>
            <a:off x="1020726" y="829340"/>
            <a:ext cx="9388548" cy="353943"/>
          </a:xfrm>
          <a:prstGeom prst="rect">
            <a:avLst/>
          </a:prstGeom>
          <a:noFill/>
        </p:spPr>
        <p:txBody>
          <a:bodyPr wrap="square" rtlCol="0">
            <a:spAutoFit/>
          </a:bodyPr>
          <a:lstStyle/>
          <a:p>
            <a:r>
              <a:rPr lang="zh-CN" altLang="zh-CN" dirty="0"/>
              <a:t>（</a:t>
            </a:r>
            <a:r>
              <a:rPr lang="en-US" altLang="zh-CN" dirty="0"/>
              <a:t>3</a:t>
            </a:r>
            <a:r>
              <a:rPr lang="zh-CN" altLang="zh-CN" dirty="0"/>
              <a:t>）运行程序。运行界面如图</a:t>
            </a:r>
            <a:r>
              <a:rPr lang="en-US" altLang="zh-CN" dirty="0"/>
              <a:t>4.23</a:t>
            </a:r>
            <a:r>
              <a:rPr lang="zh-CN" altLang="zh-CN" dirty="0"/>
              <a:t>所示，可见利用滚动条配合图片框可以实现大图片的滚动显示</a:t>
            </a:r>
            <a:r>
              <a:rPr lang="zh-CN" altLang="zh-CN" dirty="0" smtClean="0"/>
              <a:t>。</a:t>
            </a:r>
            <a:endParaRPr lang="zh-CN" altLang="zh-CN" dirty="0"/>
          </a:p>
        </p:txBody>
      </p:sp>
      <p:pic>
        <p:nvPicPr>
          <p:cNvPr id="43010" name="Picture 2" descr="4t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9180" y="1356685"/>
            <a:ext cx="6012047" cy="4107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8024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7467897" y="3270869"/>
            <a:ext cx="3377312"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其 他 控 件</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836484" y="1096651"/>
            <a:ext cx="9008725"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4</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常用控件</a:t>
            </a:r>
          </a:p>
        </p:txBody>
      </p:sp>
    </p:spTree>
    <p:extLst>
      <p:ext uri="{BB962C8B-B14F-4D97-AF65-F5344CB8AC3E}">
        <p14:creationId xmlns:p14="http://schemas.microsoft.com/office/powerpoint/2010/main" val="1069766879"/>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1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4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374326" y="2644509"/>
            <a:ext cx="1897220"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日</a:t>
            </a:r>
            <a:r>
              <a:rPr lang="en-US" altLang="zh-CN" dirty="0" smtClean="0"/>
              <a:t> </a:t>
            </a:r>
            <a:r>
              <a:rPr lang="zh-CN" altLang="zh-CN" dirty="0" smtClean="0"/>
              <a:t>历</a:t>
            </a:r>
            <a:r>
              <a:rPr lang="en-US" altLang="zh-CN" dirty="0" smtClean="0"/>
              <a:t> </a:t>
            </a:r>
            <a:r>
              <a:rPr lang="zh-CN" altLang="zh-CN" dirty="0" smtClean="0"/>
              <a:t>控</a:t>
            </a:r>
            <a:r>
              <a:rPr lang="en-US" altLang="zh-CN" dirty="0" smtClean="0"/>
              <a:t> </a:t>
            </a:r>
            <a:r>
              <a:rPr lang="zh-CN" altLang="zh-CN" dirty="0" smtClean="0"/>
              <a:t>件</a:t>
            </a:r>
            <a:endParaRPr lang="zh-CN" altLang="zh-CN" dirty="0"/>
          </a:p>
        </p:txBody>
      </p:sp>
      <p:cxnSp>
        <p:nvCxnSpPr>
          <p:cNvPr id="11" name="直接连接符 10"/>
          <p:cNvCxnSpPr/>
          <p:nvPr/>
        </p:nvCxnSpPr>
        <p:spPr>
          <a:xfrm>
            <a:off x="5032119" y="3157833"/>
            <a:ext cx="2379306" cy="872"/>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392121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90294"/>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标</a:t>
            </a:r>
            <a:r>
              <a:rPr lang="en-US" altLang="zh-CN" dirty="0" smtClean="0"/>
              <a:t> </a:t>
            </a:r>
            <a:r>
              <a:rPr lang="zh-CN" altLang="zh-CN" dirty="0" smtClean="0"/>
              <a:t>按</a:t>
            </a:r>
            <a:r>
              <a:rPr lang="en-US" altLang="zh-CN" dirty="0" smtClean="0"/>
              <a:t> </a:t>
            </a:r>
            <a:r>
              <a:rPr lang="zh-CN" altLang="zh-CN" dirty="0" smtClean="0"/>
              <a:t>钮</a:t>
            </a:r>
            <a:endParaRPr lang="zh-CN" altLang="en-US" dirty="0"/>
          </a:p>
        </p:txBody>
      </p:sp>
      <p:sp>
        <p:nvSpPr>
          <p:cNvPr id="3" name="TextBox 2"/>
          <p:cNvSpPr txBox="1"/>
          <p:nvPr/>
        </p:nvSpPr>
        <p:spPr>
          <a:xfrm>
            <a:off x="935665" y="797442"/>
            <a:ext cx="9452344" cy="615553"/>
          </a:xfrm>
          <a:prstGeom prst="rect">
            <a:avLst/>
          </a:prstGeom>
          <a:noFill/>
        </p:spPr>
        <p:txBody>
          <a:bodyPr wrap="square" rtlCol="0">
            <a:spAutoFit/>
          </a:bodyPr>
          <a:lstStyle/>
          <a:p>
            <a:pPr indent="446088"/>
            <a:r>
              <a:rPr lang="zh-CN" altLang="zh-CN" dirty="0"/>
              <a:t>（</a:t>
            </a:r>
            <a:r>
              <a:rPr lang="en-US" altLang="zh-CN" dirty="0"/>
              <a:t>3</a:t>
            </a:r>
            <a:r>
              <a:rPr lang="zh-CN" altLang="zh-CN" dirty="0"/>
              <a:t>）设计带图标的按钮。在窗体上放一个按钮控件，设置其属性（见表</a:t>
            </a:r>
            <a:r>
              <a:rPr lang="en-US" altLang="zh-CN" dirty="0"/>
              <a:t>4.2</a:t>
            </a:r>
            <a:r>
              <a:rPr lang="zh-CN" altLang="zh-CN" dirty="0"/>
              <a:t>）。设计之后的图标按钮外观效果如图</a:t>
            </a:r>
            <a:r>
              <a:rPr lang="en-US" altLang="zh-CN" dirty="0"/>
              <a:t>4.3</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632497804"/>
              </p:ext>
            </p:extLst>
          </p:nvPr>
        </p:nvGraphicFramePr>
        <p:xfrm>
          <a:off x="1698591" y="1646017"/>
          <a:ext cx="5493518" cy="3372550"/>
        </p:xfrm>
        <a:graphic>
          <a:graphicData uri="http://schemas.openxmlformats.org/drawingml/2006/table">
            <a:tbl>
              <a:tblPr firstRow="1" firstCol="1" bandRow="1"/>
              <a:tblGrid>
                <a:gridCol w="2163995"/>
                <a:gridCol w="3329523"/>
              </a:tblGrid>
              <a:tr h="337255">
                <a:tc>
                  <a:txBody>
                    <a:bodyPr/>
                    <a:lstStyle/>
                    <a:p>
                      <a:pPr algn="ctr">
                        <a:lnSpc>
                          <a:spcPts val="1560"/>
                        </a:lnSpc>
                        <a:spcAft>
                          <a:spcPts val="0"/>
                        </a:spcAft>
                        <a:tabLst>
                          <a:tab pos="5328920" algn="r"/>
                        </a:tabLst>
                      </a:pPr>
                      <a:r>
                        <a:rPr lang="zh-CN" sz="1400" b="1" kern="1050" dirty="0">
                          <a:effectLst/>
                          <a:latin typeface="Times New Roman"/>
                          <a:ea typeface="宋体"/>
                        </a:rPr>
                        <a:t>属性</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37255">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btnImage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55">
                <a:tc>
                  <a:txBody>
                    <a:bodyPr/>
                    <a:lstStyle/>
                    <a:p>
                      <a:pPr algn="l">
                        <a:lnSpc>
                          <a:spcPts val="1560"/>
                        </a:lnSpc>
                        <a:spcAft>
                          <a:spcPts val="0"/>
                        </a:spcAft>
                        <a:tabLst>
                          <a:tab pos="5328920" algn="r"/>
                        </a:tabLst>
                      </a:pPr>
                      <a:r>
                        <a:rPr lang="en-US" sz="1400" kern="1050">
                          <a:effectLst/>
                          <a:latin typeface="Times New Roman"/>
                          <a:ea typeface="宋体"/>
                        </a:rPr>
                        <a:t>BackColor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White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55">
                <a:tc>
                  <a:txBody>
                    <a:bodyPr/>
                    <a:lstStyle/>
                    <a:p>
                      <a:pPr algn="l">
                        <a:lnSpc>
                          <a:spcPts val="1560"/>
                        </a:lnSpc>
                        <a:spcAft>
                          <a:spcPts val="0"/>
                        </a:spcAft>
                        <a:tabLst>
                          <a:tab pos="5328920" algn="r"/>
                        </a:tabLst>
                      </a:pPr>
                      <a:r>
                        <a:rPr lang="en-US" sz="1400" kern="1050">
                          <a:effectLst/>
                          <a:latin typeface="Times New Roman"/>
                          <a:ea typeface="宋体"/>
                        </a:rPr>
                        <a:t>Font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宋体，常规，小四</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55">
                <a:tc>
                  <a:txBody>
                    <a:bodyPr/>
                    <a:lstStyle/>
                    <a:p>
                      <a:pPr algn="l">
                        <a:lnSpc>
                          <a:spcPts val="1560"/>
                        </a:lnSpc>
                        <a:spcAft>
                          <a:spcPts val="0"/>
                        </a:spcAft>
                        <a:tabLst>
                          <a:tab pos="5328920" algn="r"/>
                        </a:tabLst>
                      </a:pPr>
                      <a:r>
                        <a:rPr lang="en-US" sz="1400" kern="1050">
                          <a:effectLst/>
                          <a:latin typeface="Times New Roman"/>
                          <a:ea typeface="宋体"/>
                        </a:rPr>
                        <a:t>ImageList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ImageList1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55">
                <a:tc>
                  <a:txBody>
                    <a:bodyPr/>
                    <a:lstStyle/>
                    <a:p>
                      <a:pPr algn="l">
                        <a:lnSpc>
                          <a:spcPts val="1560"/>
                        </a:lnSpc>
                        <a:spcAft>
                          <a:spcPts val="0"/>
                        </a:spcAft>
                        <a:tabLst>
                          <a:tab pos="5328920" algn="r"/>
                        </a:tabLst>
                      </a:pPr>
                      <a:r>
                        <a:rPr lang="en-US" sz="1400" kern="1050">
                          <a:effectLst/>
                          <a:latin typeface="Times New Roman"/>
                          <a:ea typeface="宋体"/>
                        </a:rPr>
                        <a:t>ImageAlign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MiddleLeft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55">
                <a:tc>
                  <a:txBody>
                    <a:bodyPr/>
                    <a:lstStyle/>
                    <a:p>
                      <a:pPr algn="l">
                        <a:lnSpc>
                          <a:spcPts val="1560"/>
                        </a:lnSpc>
                        <a:spcAft>
                          <a:spcPts val="0"/>
                        </a:spcAft>
                        <a:tabLst>
                          <a:tab pos="5328920" algn="r"/>
                        </a:tabLst>
                      </a:pPr>
                      <a:r>
                        <a:rPr lang="en-US" sz="1400" kern="1050">
                          <a:effectLst/>
                          <a:latin typeface="Times New Roman"/>
                          <a:ea typeface="宋体"/>
                        </a:rPr>
                        <a:t>ImageKey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关闭</a:t>
                      </a:r>
                      <a:r>
                        <a:rPr lang="en-US" sz="1400" kern="1050">
                          <a:effectLst/>
                          <a:latin typeface="Times New Roman"/>
                          <a:ea typeface="宋体"/>
                        </a:rPr>
                        <a:t>.ico</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55">
                <a:tc>
                  <a:txBody>
                    <a:bodyPr/>
                    <a:lstStyle/>
                    <a:p>
                      <a:pPr algn="l">
                        <a:lnSpc>
                          <a:spcPts val="1560"/>
                        </a:lnSpc>
                        <a:spcAft>
                          <a:spcPts val="0"/>
                        </a:spcAft>
                        <a:tabLst>
                          <a:tab pos="5328920" algn="r"/>
                        </a:tabLst>
                      </a:pPr>
                      <a:r>
                        <a:rPr lang="en-US" sz="1400" kern="1050" dirty="0">
                          <a:effectLst/>
                          <a:latin typeface="Times New Roman"/>
                          <a:ea typeface="宋体"/>
                        </a:rPr>
                        <a:t>Size</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90, 40</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55">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打开</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55">
                <a:tc>
                  <a:txBody>
                    <a:bodyPr/>
                    <a:lstStyle/>
                    <a:p>
                      <a:pPr algn="l">
                        <a:lnSpc>
                          <a:spcPts val="1560"/>
                        </a:lnSpc>
                        <a:spcAft>
                          <a:spcPts val="0"/>
                        </a:spcAft>
                        <a:tabLst>
                          <a:tab pos="5328920" algn="r"/>
                        </a:tabLst>
                      </a:pPr>
                      <a:r>
                        <a:rPr lang="en-US" sz="1400" kern="1050">
                          <a:effectLst/>
                          <a:latin typeface="Times New Roman"/>
                          <a:ea typeface="宋体"/>
                        </a:rPr>
                        <a:t>TextAlign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dirty="0" err="1">
                          <a:effectLst/>
                          <a:latin typeface="Times New Roman"/>
                          <a:ea typeface="宋体"/>
                        </a:rPr>
                        <a:t>MiddleRight</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4097" name="Picture 1"/>
          <p:cNvPicPr>
            <a:picLocks noChangeAspect="1" noChangeArrowheads="1"/>
          </p:cNvPicPr>
          <p:nvPr/>
        </p:nvPicPr>
        <p:blipFill>
          <a:blip r:embed="rId3">
            <a:lum bright="-12000"/>
            <a:grayscl/>
            <a:extLst>
              <a:ext uri="{28A0092B-C50C-407E-A947-70E740481C1C}">
                <a14:useLocalDpi xmlns:a14="http://schemas.microsoft.com/office/drawing/2010/main" val="0"/>
              </a:ext>
            </a:extLst>
          </a:blip>
          <a:srcRect/>
          <a:stretch>
            <a:fillRect/>
          </a:stretch>
        </p:blipFill>
        <p:spPr bwMode="auto">
          <a:xfrm>
            <a:off x="7825563" y="2317897"/>
            <a:ext cx="2562446" cy="22571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58982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日</a:t>
            </a:r>
            <a:r>
              <a:rPr lang="en-US" altLang="zh-CN" dirty="0" smtClean="0"/>
              <a:t> </a:t>
            </a:r>
            <a:r>
              <a:rPr lang="zh-CN" altLang="zh-CN" dirty="0" smtClean="0"/>
              <a:t>历</a:t>
            </a:r>
            <a:r>
              <a:rPr lang="en-US" altLang="zh-CN" dirty="0" smtClean="0"/>
              <a:t> </a:t>
            </a:r>
            <a:r>
              <a:rPr lang="zh-CN" altLang="zh-CN" dirty="0" smtClean="0"/>
              <a:t>控</a:t>
            </a:r>
            <a:r>
              <a:rPr lang="en-US" altLang="zh-CN" dirty="0" smtClean="0"/>
              <a:t> </a:t>
            </a:r>
            <a:r>
              <a:rPr lang="zh-CN" altLang="zh-CN" dirty="0" smtClean="0"/>
              <a:t>件</a:t>
            </a:r>
            <a:endParaRPr lang="zh-CN" altLang="zh-CN" dirty="0"/>
          </a:p>
        </p:txBody>
      </p:sp>
      <p:sp>
        <p:nvSpPr>
          <p:cNvPr id="3" name="TextBox 2"/>
          <p:cNvSpPr txBox="1"/>
          <p:nvPr/>
        </p:nvSpPr>
        <p:spPr>
          <a:xfrm>
            <a:off x="861237" y="861237"/>
            <a:ext cx="9750056" cy="877163"/>
          </a:xfrm>
          <a:prstGeom prst="rect">
            <a:avLst/>
          </a:prstGeom>
          <a:noFill/>
        </p:spPr>
        <p:txBody>
          <a:bodyPr wrap="square" rtlCol="0">
            <a:spAutoFit/>
          </a:bodyPr>
          <a:lstStyle/>
          <a:p>
            <a:pPr indent="446088"/>
            <a:r>
              <a:rPr lang="zh-CN" altLang="zh-CN" dirty="0"/>
              <a:t>日历（</a:t>
            </a:r>
            <a:r>
              <a:rPr lang="en-US" altLang="zh-CN" dirty="0" err="1"/>
              <a:t>DateTimePicker</a:t>
            </a:r>
            <a:r>
              <a:rPr lang="zh-CN" altLang="zh-CN" dirty="0"/>
              <a:t>）控件可以从日历中选择单个项来表示日期。日历的显示分为两部分，即下拉列表和网格，如图</a:t>
            </a:r>
            <a:r>
              <a:rPr lang="en-US" altLang="zh-CN" dirty="0"/>
              <a:t>4.24</a:t>
            </a:r>
            <a:r>
              <a:rPr lang="zh-CN" altLang="zh-CN" dirty="0"/>
              <a:t>所示，当用户选择某个特定日期后，形如××××年×月×日的文本就会出现在控件顶部的文本区中</a:t>
            </a:r>
            <a:r>
              <a:rPr lang="zh-CN" altLang="zh-CN" dirty="0" smtClean="0"/>
              <a:t>。</a:t>
            </a:r>
            <a:endParaRPr lang="zh-CN" altLang="zh-CN" dirty="0"/>
          </a:p>
        </p:txBody>
      </p:sp>
      <p:pic>
        <p:nvPicPr>
          <p:cNvPr id="44034" name="Picture 2" descr="4t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404" y="1738400"/>
            <a:ext cx="3845722" cy="3401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77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374326" y="2644509"/>
            <a:ext cx="1897220"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进</a:t>
            </a:r>
            <a:r>
              <a:rPr lang="en-US" altLang="zh-CN" dirty="0" smtClean="0"/>
              <a:t> </a:t>
            </a:r>
            <a:r>
              <a:rPr lang="zh-CN" altLang="zh-CN" dirty="0" smtClean="0"/>
              <a:t>度</a:t>
            </a:r>
            <a:r>
              <a:rPr lang="en-US" altLang="zh-CN" dirty="0" smtClean="0"/>
              <a:t> </a:t>
            </a:r>
            <a:r>
              <a:rPr lang="zh-CN" altLang="zh-CN" dirty="0" smtClean="0"/>
              <a:t>条</a:t>
            </a:r>
            <a:endParaRPr lang="zh-CN" altLang="zh-CN" dirty="0"/>
          </a:p>
        </p:txBody>
      </p:sp>
      <p:cxnSp>
        <p:nvCxnSpPr>
          <p:cNvPr id="11" name="直接连接符 10"/>
          <p:cNvCxnSpPr/>
          <p:nvPr/>
        </p:nvCxnSpPr>
        <p:spPr>
          <a:xfrm>
            <a:off x="5032119" y="3157833"/>
            <a:ext cx="2049165" cy="872"/>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9947278"/>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进</a:t>
            </a:r>
            <a:r>
              <a:rPr lang="en-US" altLang="zh-CN" dirty="0" smtClean="0"/>
              <a:t> </a:t>
            </a:r>
            <a:r>
              <a:rPr lang="zh-CN" altLang="zh-CN" dirty="0" smtClean="0"/>
              <a:t>度</a:t>
            </a:r>
            <a:r>
              <a:rPr lang="en-US" altLang="zh-CN" dirty="0" smtClean="0"/>
              <a:t> </a:t>
            </a:r>
            <a:r>
              <a:rPr lang="zh-CN" altLang="zh-CN" dirty="0" smtClean="0"/>
              <a:t>条</a:t>
            </a:r>
            <a:endParaRPr lang="zh-CN" altLang="zh-CN" dirty="0"/>
          </a:p>
        </p:txBody>
      </p:sp>
      <p:sp>
        <p:nvSpPr>
          <p:cNvPr id="3" name="TextBox 2"/>
          <p:cNvSpPr txBox="1"/>
          <p:nvPr/>
        </p:nvSpPr>
        <p:spPr>
          <a:xfrm>
            <a:off x="1329069" y="861237"/>
            <a:ext cx="8793125" cy="615553"/>
          </a:xfrm>
          <a:prstGeom prst="rect">
            <a:avLst/>
          </a:prstGeom>
          <a:noFill/>
        </p:spPr>
        <p:txBody>
          <a:bodyPr wrap="square" rtlCol="0">
            <a:spAutoFit/>
          </a:bodyPr>
          <a:lstStyle/>
          <a:p>
            <a:r>
              <a:rPr lang="zh-CN" altLang="zh-CN" dirty="0"/>
              <a:t>【例</a:t>
            </a:r>
            <a:r>
              <a:rPr lang="en-US" altLang="zh-CN" dirty="0"/>
              <a:t>4.11</a:t>
            </a:r>
            <a:r>
              <a:rPr lang="zh-CN" altLang="zh-CN" dirty="0"/>
              <a:t>】 进度条演示程序。</a:t>
            </a:r>
          </a:p>
          <a:p>
            <a:pPr fontAlgn="ctr"/>
            <a:r>
              <a:rPr lang="zh-CN" altLang="zh-CN" dirty="0"/>
              <a:t>在窗体上放一个进度条</a:t>
            </a:r>
            <a:r>
              <a:rPr lang="zh-CN" altLang="zh-CN" dirty="0" smtClean="0"/>
              <a:t>（</a:t>
            </a:r>
            <a:r>
              <a:rPr lang="en-US" altLang="zh-CN" dirty="0" smtClean="0"/>
              <a:t>		             </a:t>
            </a:r>
            <a:r>
              <a:rPr lang="zh-CN" altLang="zh-CN" dirty="0"/>
              <a:t>）和一个按钮，如图</a:t>
            </a:r>
            <a:r>
              <a:rPr lang="en-US" altLang="zh-CN" dirty="0"/>
              <a:t>4.25</a:t>
            </a:r>
            <a:r>
              <a:rPr lang="zh-CN" altLang="zh-CN" dirty="0"/>
              <a:t>所示</a:t>
            </a:r>
            <a:r>
              <a:rPr lang="zh-CN" altLang="zh-CN" dirty="0" smtClean="0"/>
              <a:t>。</a:t>
            </a:r>
            <a:endParaRPr lang="zh-CN" altLang="zh-CN"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561" y="1169013"/>
            <a:ext cx="1604480" cy="20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3" descr="4t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5597" y="1703720"/>
            <a:ext cx="4212375" cy="17623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01017" y="3561844"/>
            <a:ext cx="3236784" cy="353943"/>
          </a:xfrm>
          <a:prstGeom prst="rect">
            <a:avLst/>
          </a:prstGeom>
        </p:spPr>
        <p:txBody>
          <a:bodyPr wrap="none">
            <a:spAutoFit/>
          </a:bodyPr>
          <a:lstStyle/>
          <a:p>
            <a:r>
              <a:rPr lang="zh-CN" altLang="zh-CN" dirty="0"/>
              <a:t>为“前进”按钮编写事件代码：</a:t>
            </a:r>
          </a:p>
        </p:txBody>
      </p:sp>
      <p:sp>
        <p:nvSpPr>
          <p:cNvPr id="5" name="TextBox 4"/>
          <p:cNvSpPr txBox="1"/>
          <p:nvPr/>
        </p:nvSpPr>
        <p:spPr>
          <a:xfrm>
            <a:off x="1501017" y="3915787"/>
            <a:ext cx="8452883" cy="2128242"/>
          </a:xfrm>
          <a:prstGeom prst="roundRect">
            <a:avLst>
              <a:gd name="adj" fmla="val 10172"/>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Button1.Click</a:t>
            </a:r>
            <a:endParaRPr lang="zh-CN" altLang="zh-CN" dirty="0"/>
          </a:p>
          <a:p>
            <a:r>
              <a:rPr lang="en-US" altLang="zh-CN" dirty="0"/>
              <a:t>    If ProgressBar1.Value &gt;= (ProgressBar1.Maximum - 3) Then</a:t>
            </a:r>
            <a:endParaRPr lang="zh-CN" altLang="zh-CN" dirty="0"/>
          </a:p>
          <a:p>
            <a:r>
              <a:rPr lang="en-US" altLang="zh-CN" dirty="0"/>
              <a:t>        ProgressBar1.Value = 0</a:t>
            </a:r>
            <a:endParaRPr lang="zh-CN" altLang="zh-CN" dirty="0"/>
          </a:p>
          <a:p>
            <a:r>
              <a:rPr lang="en-US" altLang="zh-CN" dirty="0"/>
              <a:t>    End If</a:t>
            </a:r>
            <a:endParaRPr lang="zh-CN" altLang="zh-CN" dirty="0"/>
          </a:p>
          <a:p>
            <a:r>
              <a:rPr lang="en-US" altLang="zh-CN" dirty="0"/>
              <a:t>    ProgressBar1.Value += 3</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264316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374326" y="2644509"/>
            <a:ext cx="1897220"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计</a:t>
            </a:r>
            <a:r>
              <a:rPr lang="en-US" altLang="zh-CN" dirty="0" smtClean="0"/>
              <a:t> </a:t>
            </a:r>
            <a:r>
              <a:rPr lang="zh-CN" altLang="zh-CN" dirty="0" smtClean="0"/>
              <a:t>时</a:t>
            </a:r>
            <a:r>
              <a:rPr lang="en-US" altLang="zh-CN" dirty="0" smtClean="0"/>
              <a:t> </a:t>
            </a:r>
            <a:r>
              <a:rPr lang="zh-CN" altLang="zh-CN" dirty="0" smtClean="0"/>
              <a:t>器</a:t>
            </a:r>
            <a:endParaRPr lang="zh-CN" altLang="zh-CN" dirty="0"/>
          </a:p>
        </p:txBody>
      </p:sp>
      <p:cxnSp>
        <p:nvCxnSpPr>
          <p:cNvPr id="11" name="直接连接符 10"/>
          <p:cNvCxnSpPr/>
          <p:nvPr/>
        </p:nvCxnSpPr>
        <p:spPr>
          <a:xfrm>
            <a:off x="5032119" y="3157833"/>
            <a:ext cx="2049165" cy="872"/>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503739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计</a:t>
            </a:r>
            <a:r>
              <a:rPr lang="en-US" altLang="zh-CN" dirty="0" smtClean="0"/>
              <a:t> </a:t>
            </a:r>
            <a:r>
              <a:rPr lang="zh-CN" altLang="zh-CN" dirty="0" smtClean="0"/>
              <a:t>时</a:t>
            </a:r>
            <a:r>
              <a:rPr lang="en-US" altLang="zh-CN" dirty="0" smtClean="0"/>
              <a:t> </a:t>
            </a:r>
            <a:r>
              <a:rPr lang="zh-CN" altLang="zh-CN" dirty="0" smtClean="0"/>
              <a:t>器</a:t>
            </a:r>
            <a:endParaRPr lang="zh-CN" altLang="zh-CN" dirty="0"/>
          </a:p>
        </p:txBody>
      </p:sp>
      <p:sp>
        <p:nvSpPr>
          <p:cNvPr id="3" name="TextBox 2"/>
          <p:cNvSpPr txBox="1"/>
          <p:nvPr/>
        </p:nvSpPr>
        <p:spPr>
          <a:xfrm>
            <a:off x="1041991" y="893135"/>
            <a:ext cx="9462976" cy="1138773"/>
          </a:xfrm>
          <a:prstGeom prst="rect">
            <a:avLst/>
          </a:prstGeom>
          <a:noFill/>
        </p:spPr>
        <p:txBody>
          <a:bodyPr wrap="square" rtlCol="0">
            <a:spAutoFit/>
          </a:bodyPr>
          <a:lstStyle/>
          <a:p>
            <a:pPr indent="446088"/>
            <a:r>
              <a:rPr lang="zh-CN" altLang="zh-CN" dirty="0" smtClean="0"/>
              <a:t>【</a:t>
            </a:r>
            <a:r>
              <a:rPr lang="zh-CN" altLang="zh-CN" dirty="0"/>
              <a:t>例</a:t>
            </a:r>
            <a:r>
              <a:rPr lang="en-US" altLang="zh-CN" dirty="0"/>
              <a:t>4.12</a:t>
            </a:r>
            <a:r>
              <a:rPr lang="zh-CN" altLang="zh-CN" dirty="0"/>
              <a:t>】 利用计时器实现图片的自动移动程序。</a:t>
            </a:r>
          </a:p>
          <a:p>
            <a:pPr indent="446088"/>
            <a:r>
              <a:rPr lang="zh-CN" altLang="zh-CN" dirty="0"/>
              <a:t>（</a:t>
            </a:r>
            <a:r>
              <a:rPr lang="en-US" altLang="zh-CN" dirty="0"/>
              <a:t>1</a:t>
            </a:r>
            <a:r>
              <a:rPr lang="zh-CN" altLang="zh-CN" dirty="0"/>
              <a:t>）界面设计。在窗体上放置</a:t>
            </a:r>
            <a:r>
              <a:rPr lang="en-US" altLang="zh-CN" dirty="0"/>
              <a:t>2</a:t>
            </a:r>
            <a:r>
              <a:rPr lang="zh-CN" altLang="zh-CN" dirty="0"/>
              <a:t>个按钮、</a:t>
            </a:r>
            <a:r>
              <a:rPr lang="en-US" altLang="zh-CN" dirty="0"/>
              <a:t>1</a:t>
            </a:r>
            <a:r>
              <a:rPr lang="zh-CN" altLang="zh-CN" dirty="0"/>
              <a:t>个图片框和</a:t>
            </a:r>
            <a:r>
              <a:rPr lang="en-US" altLang="zh-CN" dirty="0"/>
              <a:t>1</a:t>
            </a:r>
            <a:r>
              <a:rPr lang="zh-CN" altLang="zh-CN" dirty="0"/>
              <a:t>个计时器，由于计时器控件运行时不可见，所以设计时将被安排在窗体的下方，如图</a:t>
            </a:r>
            <a:r>
              <a:rPr lang="en-US" altLang="zh-CN" dirty="0"/>
              <a:t>4.26</a:t>
            </a:r>
            <a:r>
              <a:rPr lang="zh-CN" altLang="zh-CN" dirty="0"/>
              <a:t>所示。适当调整窗体中各对象的位置和大小，并设置各对象的属性值</a:t>
            </a:r>
            <a:r>
              <a:rPr lang="zh-CN" altLang="zh-CN" dirty="0" smtClean="0"/>
              <a:t>。</a:t>
            </a:r>
            <a:endParaRPr lang="zh-CN" altLang="zh-CN" dirty="0"/>
          </a:p>
        </p:txBody>
      </p:sp>
      <p:pic>
        <p:nvPicPr>
          <p:cNvPr id="46082" name="Picture 2" descr="4t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0242" y="2031908"/>
            <a:ext cx="5839600" cy="37468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7820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计</a:t>
            </a:r>
            <a:r>
              <a:rPr lang="en-US" altLang="zh-CN" dirty="0" smtClean="0"/>
              <a:t> </a:t>
            </a:r>
            <a:r>
              <a:rPr lang="zh-CN" altLang="zh-CN" dirty="0" smtClean="0"/>
              <a:t>时</a:t>
            </a:r>
            <a:r>
              <a:rPr lang="en-US" altLang="zh-CN" dirty="0" smtClean="0"/>
              <a:t> </a:t>
            </a:r>
            <a:r>
              <a:rPr lang="zh-CN" altLang="zh-CN" dirty="0" smtClean="0"/>
              <a:t>器</a:t>
            </a:r>
            <a:endParaRPr lang="zh-CN" altLang="zh-CN" dirty="0"/>
          </a:p>
        </p:txBody>
      </p:sp>
      <p:sp>
        <p:nvSpPr>
          <p:cNvPr id="3" name="矩形 2"/>
          <p:cNvSpPr/>
          <p:nvPr/>
        </p:nvSpPr>
        <p:spPr>
          <a:xfrm>
            <a:off x="1476089" y="807648"/>
            <a:ext cx="3187091" cy="353943"/>
          </a:xfrm>
          <a:prstGeom prst="rect">
            <a:avLst/>
          </a:prstGeom>
        </p:spPr>
        <p:txBody>
          <a:bodyPr wrap="none">
            <a:spAutoFit/>
          </a:bodyPr>
          <a:lstStyle/>
          <a:p>
            <a:r>
              <a:rPr lang="zh-CN" altLang="zh-CN" dirty="0"/>
              <a:t>表</a:t>
            </a:r>
            <a:r>
              <a:rPr lang="en-US" altLang="zh-CN" dirty="0"/>
              <a:t>4.14</a:t>
            </a:r>
            <a:r>
              <a:rPr lang="zh-CN" altLang="zh-CN" dirty="0"/>
              <a:t>列出了窗体中控件属性。</a:t>
            </a:r>
          </a:p>
        </p:txBody>
      </p:sp>
      <p:graphicFrame>
        <p:nvGraphicFramePr>
          <p:cNvPr id="4" name="表格 3"/>
          <p:cNvGraphicFramePr>
            <a:graphicFrameLocks noGrp="1"/>
          </p:cNvGraphicFramePr>
          <p:nvPr>
            <p:extLst>
              <p:ext uri="{D42A27DB-BD31-4B8C-83A1-F6EECF244321}">
                <p14:modId xmlns:p14="http://schemas.microsoft.com/office/powerpoint/2010/main" val="595089602"/>
              </p:ext>
            </p:extLst>
          </p:nvPr>
        </p:nvGraphicFramePr>
        <p:xfrm>
          <a:off x="2725448" y="1319949"/>
          <a:ext cx="6716263" cy="3517865"/>
        </p:xfrm>
        <a:graphic>
          <a:graphicData uri="http://schemas.openxmlformats.org/drawingml/2006/table">
            <a:tbl>
              <a:tblPr firstRow="1" bandRow="1" bandCol="1"/>
              <a:tblGrid>
                <a:gridCol w="2018565"/>
                <a:gridCol w="2348849"/>
                <a:gridCol w="2348849"/>
              </a:tblGrid>
              <a:tr h="270605">
                <a:tc>
                  <a:txBody>
                    <a:bodyPr/>
                    <a:lstStyle/>
                    <a:p>
                      <a:pPr algn="ctr">
                        <a:lnSpc>
                          <a:spcPts val="1560"/>
                        </a:lnSpc>
                        <a:spcAft>
                          <a:spcPts val="0"/>
                        </a:spcAft>
                        <a:tabLst>
                          <a:tab pos="5328920" algn="r"/>
                        </a:tabLst>
                      </a:pPr>
                      <a:r>
                        <a:rPr lang="zh-CN" sz="1400" b="1" kern="1050">
                          <a:effectLst/>
                          <a:latin typeface="Times New Roman"/>
                          <a:ea typeface="宋体"/>
                        </a:rPr>
                        <a:t>对象</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70605">
                <a:tc rowSpan="2">
                  <a:txBody>
                    <a:bodyPr/>
                    <a:lstStyle/>
                    <a:p>
                      <a:pPr algn="l">
                        <a:lnSpc>
                          <a:spcPts val="1560"/>
                        </a:lnSpc>
                        <a:spcAft>
                          <a:spcPts val="0"/>
                        </a:spcAft>
                        <a:tabLst>
                          <a:tab pos="5328920" algn="r"/>
                        </a:tabLst>
                      </a:pPr>
                      <a:r>
                        <a:rPr lang="en-US" sz="1400" kern="1050">
                          <a:effectLst/>
                          <a:latin typeface="Times New Roman"/>
                          <a:ea typeface="宋体"/>
                        </a:rPr>
                        <a:t>Form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Form1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时钟控件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rowSpan="2">
                  <a:txBody>
                    <a:bodyPr/>
                    <a:lstStyle/>
                    <a:p>
                      <a:pPr algn="l">
                        <a:lnSpc>
                          <a:spcPts val="1560"/>
                        </a:lnSpc>
                        <a:spcAft>
                          <a:spcPts val="0"/>
                        </a:spcAft>
                        <a:tabLst>
                          <a:tab pos="5328920" algn="r"/>
                        </a:tabLst>
                      </a:pPr>
                      <a:r>
                        <a:rPr lang="en-US" sz="1400" kern="1050">
                          <a:effectLst/>
                          <a:latin typeface="Times New Roman"/>
                          <a:ea typeface="宋体"/>
                        </a:rPr>
                        <a:t>Timer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Timer1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Interval</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100</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rowSpan="2">
                  <a:txBody>
                    <a:bodyPr/>
                    <a:lstStyle/>
                    <a:p>
                      <a:pPr algn="l">
                        <a:lnSpc>
                          <a:spcPts val="1560"/>
                        </a:lnSpc>
                        <a:spcAft>
                          <a:spcPts val="0"/>
                        </a:spcAft>
                        <a:tabLst>
                          <a:tab pos="5328920" algn="r"/>
                        </a:tabLst>
                      </a:pPr>
                      <a:r>
                        <a:rPr lang="en-US" sz="1400" kern="1050">
                          <a:effectLst/>
                          <a:latin typeface="Times New Roman"/>
                          <a:ea typeface="宋体"/>
                        </a:rPr>
                        <a:t>Button1</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Button1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开始移动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rowSpan="2">
                  <a:txBody>
                    <a:bodyPr/>
                    <a:lstStyle/>
                    <a:p>
                      <a:pPr algn="l">
                        <a:lnSpc>
                          <a:spcPts val="1560"/>
                        </a:lnSpc>
                        <a:spcAft>
                          <a:spcPts val="0"/>
                        </a:spcAft>
                        <a:tabLst>
                          <a:tab pos="5328920" algn="r"/>
                        </a:tabLst>
                      </a:pPr>
                      <a:r>
                        <a:rPr lang="en-US" sz="1400" kern="1050">
                          <a:effectLst/>
                          <a:latin typeface="Times New Roman"/>
                          <a:ea typeface="宋体"/>
                        </a:rPr>
                        <a:t>Button2</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Button2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暂停移动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rowSpan="4">
                  <a:txBody>
                    <a:bodyPr/>
                    <a:lstStyle/>
                    <a:p>
                      <a:pPr algn="l">
                        <a:lnSpc>
                          <a:spcPts val="1560"/>
                        </a:lnSpc>
                        <a:spcAft>
                          <a:spcPts val="0"/>
                        </a:spcAft>
                        <a:tabLst>
                          <a:tab pos="5328920" algn="r"/>
                        </a:tabLst>
                      </a:pPr>
                      <a:r>
                        <a:rPr lang="en-US" sz="1400" kern="1050">
                          <a:effectLst/>
                          <a:latin typeface="Times New Roman"/>
                          <a:ea typeface="宋体"/>
                        </a:rPr>
                        <a:t>PictureBox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PictureBox1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Image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E:\pic001.jpg</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SizeMode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Zoom</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605">
                <a:tc vMerge="1">
                  <a:txBody>
                    <a:bodyPr/>
                    <a:lstStyle/>
                    <a:p>
                      <a:endParaRPr lang="zh-CN" altLang="en-US"/>
                    </a:p>
                  </a:txBody>
                  <a:tcPr/>
                </a:tc>
                <a:tc>
                  <a:txBody>
                    <a:bodyPr/>
                    <a:lstStyle/>
                    <a:p>
                      <a:pPr algn="l">
                        <a:lnSpc>
                          <a:spcPts val="1560"/>
                        </a:lnSpc>
                        <a:spcAft>
                          <a:spcPts val="0"/>
                        </a:spcAft>
                        <a:tabLst>
                          <a:tab pos="5328920" algn="r"/>
                        </a:tabLst>
                      </a:pPr>
                      <a:r>
                        <a:rPr lang="en-US" sz="1400" kern="1050">
                          <a:effectLst/>
                          <a:latin typeface="Times New Roman"/>
                          <a:ea typeface="宋体"/>
                        </a:rPr>
                        <a:t>Size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dirty="0">
                          <a:effectLst/>
                          <a:latin typeface="Times New Roman"/>
                          <a:ea typeface="宋体"/>
                        </a:rPr>
                        <a:t>273, 183</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2282817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计</a:t>
            </a:r>
            <a:r>
              <a:rPr lang="en-US" altLang="zh-CN" dirty="0" smtClean="0"/>
              <a:t> </a:t>
            </a:r>
            <a:r>
              <a:rPr lang="zh-CN" altLang="zh-CN" dirty="0" smtClean="0"/>
              <a:t>时</a:t>
            </a:r>
            <a:r>
              <a:rPr lang="en-US" altLang="zh-CN" dirty="0" smtClean="0"/>
              <a:t> </a:t>
            </a:r>
            <a:r>
              <a:rPr lang="zh-CN" altLang="zh-CN" dirty="0" smtClean="0"/>
              <a:t>器</a:t>
            </a:r>
            <a:endParaRPr lang="zh-CN" altLang="zh-CN" dirty="0"/>
          </a:p>
        </p:txBody>
      </p:sp>
      <p:sp>
        <p:nvSpPr>
          <p:cNvPr id="3" name="矩形 2"/>
          <p:cNvSpPr/>
          <p:nvPr/>
        </p:nvSpPr>
        <p:spPr>
          <a:xfrm>
            <a:off x="1385307" y="839545"/>
            <a:ext cx="3347391" cy="353943"/>
          </a:xfrm>
          <a:prstGeom prst="rect">
            <a:avLst/>
          </a:prstGeom>
        </p:spPr>
        <p:txBody>
          <a:bodyPr wrap="none">
            <a:spAutoFit/>
          </a:bodyPr>
          <a:lstStyle/>
          <a:p>
            <a:r>
              <a:rPr lang="zh-CN" altLang="zh-CN" dirty="0"/>
              <a:t>（</a:t>
            </a:r>
            <a:r>
              <a:rPr lang="en-US" altLang="zh-CN" dirty="0"/>
              <a:t>2</a:t>
            </a:r>
            <a:r>
              <a:rPr lang="zh-CN" altLang="zh-CN" dirty="0"/>
              <a:t>）编写代码。程序代码如下：</a:t>
            </a:r>
          </a:p>
        </p:txBody>
      </p:sp>
      <p:sp>
        <p:nvSpPr>
          <p:cNvPr id="4" name="TextBox 3"/>
          <p:cNvSpPr txBox="1"/>
          <p:nvPr/>
        </p:nvSpPr>
        <p:spPr>
          <a:xfrm>
            <a:off x="1605516" y="1211676"/>
            <a:ext cx="8516679" cy="3420606"/>
          </a:xfrm>
          <a:prstGeom prst="roundRect">
            <a:avLst>
              <a:gd name="adj" fmla="val 6453"/>
            </a:avLst>
          </a:prstGeom>
          <a:solidFill>
            <a:schemeClr val="accent5">
              <a:lumMod val="40000"/>
              <a:lumOff val="60000"/>
            </a:schemeClr>
          </a:solidFill>
        </p:spPr>
        <p:txBody>
          <a:bodyPr wrap="square" rtlCol="0">
            <a:spAutoFit/>
          </a:bodyPr>
          <a:lstStyle/>
          <a:p>
            <a:r>
              <a:rPr lang="en-US" altLang="zh-CN" sz="1600" dirty="0"/>
              <a:t>Private Sub Timer1_Tick(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a:t>Timer1.Tick</a:t>
            </a:r>
            <a:endParaRPr lang="zh-CN" altLang="zh-CN" sz="1600" dirty="0"/>
          </a:p>
          <a:p>
            <a:r>
              <a:rPr lang="en-US" altLang="zh-CN" sz="1600" dirty="0"/>
              <a:t>    PictureBox1.Left = PictureBox1.Left + 1       		' </a:t>
            </a:r>
            <a:r>
              <a:rPr lang="zh-CN" altLang="zh-CN" sz="1600" dirty="0"/>
              <a:t>设置</a:t>
            </a:r>
            <a:r>
              <a:rPr lang="en-US" altLang="zh-CN" sz="1600" dirty="0"/>
              <a:t>PictureBox1</a:t>
            </a:r>
            <a:r>
              <a:rPr lang="zh-CN" altLang="zh-CN" sz="1600" dirty="0"/>
              <a:t>每次向右移动一个像素点</a:t>
            </a:r>
          </a:p>
          <a:p>
            <a:r>
              <a:rPr lang="en-US" altLang="zh-CN" sz="1600" dirty="0"/>
              <a:t>End Sub</a:t>
            </a:r>
            <a:endParaRPr lang="zh-CN" altLang="zh-CN" sz="1600" dirty="0"/>
          </a:p>
          <a:p>
            <a:r>
              <a:rPr lang="en-US" altLang="zh-CN" sz="1600" dirty="0"/>
              <a:t>Private Sub Button1_Click(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a:t>Button1.Click</a:t>
            </a:r>
            <a:endParaRPr lang="zh-CN" altLang="zh-CN" sz="1600" dirty="0"/>
          </a:p>
          <a:p>
            <a:r>
              <a:rPr lang="en-US" altLang="zh-CN" sz="1600" dirty="0"/>
              <a:t>    Timer1.Start()                             	' </a:t>
            </a:r>
            <a:r>
              <a:rPr lang="zh-CN" altLang="zh-CN" sz="1600" dirty="0"/>
              <a:t>启动计时器控件</a:t>
            </a:r>
          </a:p>
          <a:p>
            <a:r>
              <a:rPr lang="en-US" altLang="zh-CN" sz="1600" dirty="0"/>
              <a:t>End Sub</a:t>
            </a:r>
            <a:endParaRPr lang="zh-CN" altLang="zh-CN" sz="1600" dirty="0"/>
          </a:p>
          <a:p>
            <a:r>
              <a:rPr lang="en-US" altLang="zh-CN" sz="1600" dirty="0"/>
              <a:t>Private Sub Button2_Click(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a:t>Button2.Click</a:t>
            </a:r>
            <a:endParaRPr lang="zh-CN" altLang="zh-CN" sz="1600" dirty="0"/>
          </a:p>
          <a:p>
            <a:r>
              <a:rPr lang="en-US" altLang="zh-CN" sz="1600" dirty="0"/>
              <a:t>    Timer1.Stop()                              	' </a:t>
            </a:r>
            <a:r>
              <a:rPr lang="zh-CN" altLang="zh-CN" sz="1600" dirty="0"/>
              <a:t>停止计时器控件</a:t>
            </a:r>
          </a:p>
          <a:p>
            <a:r>
              <a:rPr lang="en-US" altLang="zh-CN" sz="1600" dirty="0"/>
              <a:t>End </a:t>
            </a:r>
            <a:r>
              <a:rPr lang="en-US" altLang="zh-CN" sz="1600" dirty="0" smtClean="0"/>
              <a:t>Sub</a:t>
            </a:r>
          </a:p>
        </p:txBody>
      </p:sp>
    </p:spTree>
    <p:extLst>
      <p:ext uri="{BB962C8B-B14F-4D97-AF65-F5344CB8AC3E}">
        <p14:creationId xmlns:p14="http://schemas.microsoft.com/office/powerpoint/2010/main" val="384097912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计</a:t>
            </a:r>
            <a:r>
              <a:rPr lang="en-US" altLang="zh-CN" dirty="0" smtClean="0"/>
              <a:t> </a:t>
            </a:r>
            <a:r>
              <a:rPr lang="zh-CN" altLang="zh-CN" dirty="0" smtClean="0"/>
              <a:t>时</a:t>
            </a:r>
            <a:r>
              <a:rPr lang="en-US" altLang="zh-CN" dirty="0" smtClean="0"/>
              <a:t> </a:t>
            </a:r>
            <a:r>
              <a:rPr lang="zh-CN" altLang="zh-CN" dirty="0" smtClean="0"/>
              <a:t>器</a:t>
            </a:r>
            <a:endParaRPr lang="zh-CN" altLang="zh-CN" dirty="0"/>
          </a:p>
        </p:txBody>
      </p:sp>
      <p:sp>
        <p:nvSpPr>
          <p:cNvPr id="3" name="TextBox 2"/>
          <p:cNvSpPr txBox="1"/>
          <p:nvPr/>
        </p:nvSpPr>
        <p:spPr>
          <a:xfrm>
            <a:off x="797442" y="776177"/>
            <a:ext cx="9590567" cy="615553"/>
          </a:xfrm>
          <a:prstGeom prst="rect">
            <a:avLst/>
          </a:prstGeom>
          <a:noFill/>
        </p:spPr>
        <p:txBody>
          <a:bodyPr wrap="square" rtlCol="0">
            <a:spAutoFit/>
          </a:bodyPr>
          <a:lstStyle/>
          <a:p>
            <a:pPr indent="446088"/>
            <a:r>
              <a:rPr lang="zh-CN" altLang="zh-CN" dirty="0"/>
              <a:t>（</a:t>
            </a:r>
            <a:r>
              <a:rPr lang="en-US" altLang="zh-CN" dirty="0"/>
              <a:t>3</a:t>
            </a:r>
            <a:r>
              <a:rPr lang="zh-CN" altLang="zh-CN" dirty="0"/>
              <a:t>）运行程序。程序运行后，如果单击“开始移动”按钮，则图片将慢慢地向右移动。单击“暂停移动”按钮，图片将停止移动，效果如图</a:t>
            </a:r>
            <a:r>
              <a:rPr lang="en-US" altLang="zh-CN" dirty="0"/>
              <a:t>4.27</a:t>
            </a:r>
            <a:r>
              <a:rPr lang="zh-CN" altLang="zh-CN" dirty="0"/>
              <a:t>所示</a:t>
            </a:r>
            <a:r>
              <a:rPr lang="zh-CN" altLang="zh-CN" dirty="0" smtClean="0"/>
              <a:t>。</a:t>
            </a:r>
            <a:endParaRPr lang="zh-CN" altLang="zh-CN" dirty="0"/>
          </a:p>
        </p:txBody>
      </p:sp>
      <p:pic>
        <p:nvPicPr>
          <p:cNvPr id="48130" name="Picture 2" descr="4t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467" y="1534670"/>
            <a:ext cx="5129988" cy="2743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67462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7733722" y="3270869"/>
            <a:ext cx="2909480"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对</a:t>
            </a:r>
            <a:r>
              <a:rPr lang="en-US" altLang="zh-CN" sz="3600" b="1" dirty="0">
                <a:solidFill>
                  <a:schemeClr val="bg1"/>
                </a:solidFill>
              </a:rPr>
              <a:t>  </a:t>
            </a:r>
            <a:r>
              <a:rPr lang="zh-CN" altLang="zh-CN" sz="3600" b="1" dirty="0">
                <a:solidFill>
                  <a:schemeClr val="bg1"/>
                </a:solidFill>
              </a:rPr>
              <a:t>话</a:t>
            </a:r>
            <a:r>
              <a:rPr lang="en-US" altLang="zh-CN" sz="3600" b="1" dirty="0">
                <a:solidFill>
                  <a:schemeClr val="bg1"/>
                </a:solidFill>
              </a:rPr>
              <a:t>  </a:t>
            </a:r>
            <a:r>
              <a:rPr lang="zh-CN" altLang="zh-CN" sz="3600" b="1" dirty="0">
                <a:solidFill>
                  <a:schemeClr val="bg1"/>
                </a:solidFill>
              </a:rPr>
              <a:t>框</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836484" y="1096651"/>
            <a:ext cx="9008725"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4</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常用控件</a:t>
            </a:r>
          </a:p>
        </p:txBody>
      </p:sp>
    </p:spTree>
    <p:extLst>
      <p:ext uri="{BB962C8B-B14F-4D97-AF65-F5344CB8AC3E}">
        <p14:creationId xmlns:p14="http://schemas.microsoft.com/office/powerpoint/2010/main" val="2012771358"/>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0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3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374325" y="2644509"/>
            <a:ext cx="2578827"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打开文件对话框</a:t>
            </a:r>
          </a:p>
        </p:txBody>
      </p:sp>
      <p:cxnSp>
        <p:nvCxnSpPr>
          <p:cNvPr id="11" name="直接连接符 10"/>
          <p:cNvCxnSpPr/>
          <p:nvPr/>
        </p:nvCxnSpPr>
        <p:spPr>
          <a:xfrm>
            <a:off x="5032119" y="3157833"/>
            <a:ext cx="3016728" cy="872"/>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4446193"/>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90294"/>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标</a:t>
            </a:r>
            <a:r>
              <a:rPr lang="en-US" altLang="zh-CN" dirty="0" smtClean="0"/>
              <a:t> </a:t>
            </a:r>
            <a:r>
              <a:rPr lang="zh-CN" altLang="zh-CN" dirty="0" smtClean="0"/>
              <a:t>按</a:t>
            </a:r>
            <a:r>
              <a:rPr lang="en-US" altLang="zh-CN" dirty="0" smtClean="0"/>
              <a:t> </a:t>
            </a:r>
            <a:r>
              <a:rPr lang="zh-CN" altLang="zh-CN" dirty="0" smtClean="0"/>
              <a:t>钮</a:t>
            </a:r>
            <a:endParaRPr lang="zh-CN" altLang="en-US" dirty="0"/>
          </a:p>
        </p:txBody>
      </p:sp>
      <p:sp>
        <p:nvSpPr>
          <p:cNvPr id="3" name="矩形 2"/>
          <p:cNvSpPr/>
          <p:nvPr/>
        </p:nvSpPr>
        <p:spPr>
          <a:xfrm>
            <a:off x="1228333" y="743853"/>
            <a:ext cx="4873450" cy="353943"/>
          </a:xfrm>
          <a:prstGeom prst="rect">
            <a:avLst/>
          </a:prstGeom>
        </p:spPr>
        <p:txBody>
          <a:bodyPr wrap="none">
            <a:spAutoFit/>
          </a:bodyPr>
          <a:lstStyle/>
          <a:p>
            <a:r>
              <a:rPr lang="zh-CN" altLang="zh-CN" dirty="0"/>
              <a:t>（</a:t>
            </a:r>
            <a:r>
              <a:rPr lang="en-US" altLang="zh-CN" dirty="0"/>
              <a:t>4</a:t>
            </a:r>
            <a:r>
              <a:rPr lang="zh-CN" altLang="zh-CN" dirty="0"/>
              <a:t>）编写代码。按钮的单击事件过程代码如下：</a:t>
            </a:r>
          </a:p>
        </p:txBody>
      </p:sp>
      <p:sp>
        <p:nvSpPr>
          <p:cNvPr id="4" name="TextBox 3"/>
          <p:cNvSpPr txBox="1"/>
          <p:nvPr/>
        </p:nvSpPr>
        <p:spPr>
          <a:xfrm>
            <a:off x="1228333" y="1097796"/>
            <a:ext cx="8910083" cy="3628400"/>
          </a:xfrm>
          <a:prstGeom prst="roundRect">
            <a:avLst>
              <a:gd name="adj" fmla="val 7313"/>
            </a:avLst>
          </a:prstGeom>
          <a:solidFill>
            <a:schemeClr val="accent5">
              <a:lumMod val="40000"/>
              <a:lumOff val="60000"/>
            </a:schemeClr>
          </a:solidFill>
        </p:spPr>
        <p:txBody>
          <a:bodyPr wrap="square" rtlCol="0">
            <a:spAutoFit/>
          </a:bodyPr>
          <a:lstStyle/>
          <a:p>
            <a:r>
              <a:rPr lang="en-US" altLang="zh-CN" dirty="0"/>
              <a:t>Private Sub </a:t>
            </a:r>
            <a:r>
              <a:rPr lang="en-US" altLang="zh-CN" dirty="0" err="1"/>
              <a:t>btnImage_Click</a:t>
            </a:r>
            <a:r>
              <a:rPr lang="en-US" altLang="zh-CN" dirty="0"/>
              <a:t>(</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a:t>
            </a:r>
            <a:r>
              <a:rPr lang="en-US" altLang="zh-CN" dirty="0" err="1"/>
              <a:t>btnImage.Click</a:t>
            </a:r>
            <a:endParaRPr lang="zh-CN" altLang="zh-CN" dirty="0"/>
          </a:p>
          <a:p>
            <a:r>
              <a:rPr lang="en-US" altLang="zh-CN" dirty="0"/>
              <a:t>    If </a:t>
            </a:r>
            <a:r>
              <a:rPr lang="en-US" altLang="zh-CN" dirty="0" err="1"/>
              <a:t>btnImage.Text</a:t>
            </a:r>
            <a:r>
              <a:rPr lang="en-US" altLang="zh-CN" dirty="0"/>
              <a:t> = "</a:t>
            </a:r>
            <a:r>
              <a:rPr lang="zh-CN" altLang="zh-CN" dirty="0"/>
              <a:t>打开</a:t>
            </a:r>
            <a:r>
              <a:rPr lang="en-US" altLang="zh-CN" dirty="0"/>
              <a:t>" Then</a:t>
            </a:r>
            <a:endParaRPr lang="zh-CN" altLang="zh-CN" dirty="0"/>
          </a:p>
          <a:p>
            <a:r>
              <a:rPr lang="en-US" altLang="zh-CN" dirty="0"/>
              <a:t>        </a:t>
            </a:r>
            <a:r>
              <a:rPr lang="en-US" altLang="zh-CN" dirty="0" err="1"/>
              <a:t>btnImage.Image</a:t>
            </a:r>
            <a:r>
              <a:rPr lang="en-US" altLang="zh-CN" dirty="0"/>
              <a:t> = ImageList1.Images(1)</a:t>
            </a:r>
            <a:endParaRPr lang="zh-CN" altLang="zh-CN" dirty="0"/>
          </a:p>
          <a:p>
            <a:r>
              <a:rPr lang="en-US" altLang="zh-CN" dirty="0"/>
              <a:t>        </a:t>
            </a:r>
            <a:r>
              <a:rPr lang="en-US" altLang="zh-CN" dirty="0" err="1"/>
              <a:t>btnImage.Text</a:t>
            </a:r>
            <a:r>
              <a:rPr lang="en-US" altLang="zh-CN" dirty="0"/>
              <a:t> = "</a:t>
            </a:r>
            <a:r>
              <a:rPr lang="zh-CN" altLang="zh-CN" dirty="0"/>
              <a:t>装入</a:t>
            </a:r>
            <a:r>
              <a:rPr lang="en-US" altLang="zh-CN" dirty="0"/>
              <a:t>"</a:t>
            </a:r>
            <a:endParaRPr lang="zh-CN" altLang="zh-CN" dirty="0"/>
          </a:p>
          <a:p>
            <a:r>
              <a:rPr lang="en-US" altLang="zh-CN" dirty="0"/>
              <a:t>    </a:t>
            </a:r>
            <a:r>
              <a:rPr lang="en-US" altLang="zh-CN" dirty="0" err="1"/>
              <a:t>ElseIf</a:t>
            </a:r>
            <a:r>
              <a:rPr lang="en-US" altLang="zh-CN" dirty="0"/>
              <a:t> </a:t>
            </a:r>
            <a:r>
              <a:rPr lang="en-US" altLang="zh-CN" dirty="0" err="1"/>
              <a:t>btnImage.Text</a:t>
            </a:r>
            <a:r>
              <a:rPr lang="en-US" altLang="zh-CN" dirty="0"/>
              <a:t> = "</a:t>
            </a:r>
            <a:r>
              <a:rPr lang="zh-CN" altLang="zh-CN" dirty="0"/>
              <a:t>装入</a:t>
            </a:r>
            <a:r>
              <a:rPr lang="en-US" altLang="zh-CN" dirty="0"/>
              <a:t>" Then</a:t>
            </a:r>
            <a:endParaRPr lang="zh-CN" altLang="zh-CN" dirty="0"/>
          </a:p>
          <a:p>
            <a:r>
              <a:rPr lang="en-US" altLang="zh-CN" dirty="0"/>
              <a:t>        </a:t>
            </a:r>
            <a:r>
              <a:rPr lang="en-US" altLang="zh-CN" dirty="0" err="1"/>
              <a:t>btnImage.Image</a:t>
            </a:r>
            <a:r>
              <a:rPr lang="en-US" altLang="zh-CN" dirty="0"/>
              <a:t> = ImageList1.Images(2)</a:t>
            </a:r>
            <a:endParaRPr lang="zh-CN" altLang="zh-CN" dirty="0"/>
          </a:p>
          <a:p>
            <a:r>
              <a:rPr lang="en-US" altLang="zh-CN" dirty="0"/>
              <a:t>        </a:t>
            </a:r>
            <a:r>
              <a:rPr lang="en-US" altLang="zh-CN" dirty="0" err="1"/>
              <a:t>btnImage.Text</a:t>
            </a:r>
            <a:r>
              <a:rPr lang="en-US" altLang="zh-CN" dirty="0"/>
              <a:t> = "</a:t>
            </a:r>
            <a:r>
              <a:rPr lang="zh-CN" altLang="zh-CN" dirty="0"/>
              <a:t>关闭</a:t>
            </a:r>
            <a:r>
              <a:rPr lang="en-US" altLang="zh-CN" dirty="0"/>
              <a:t>"</a:t>
            </a:r>
            <a:endParaRPr lang="zh-CN" altLang="zh-CN" dirty="0"/>
          </a:p>
          <a:p>
            <a:r>
              <a:rPr lang="en-US" altLang="zh-CN" dirty="0"/>
              <a:t>    </a:t>
            </a:r>
            <a:r>
              <a:rPr lang="en-US" altLang="zh-CN" dirty="0" err="1"/>
              <a:t>ElseIf</a:t>
            </a:r>
            <a:r>
              <a:rPr lang="en-US" altLang="zh-CN" dirty="0"/>
              <a:t> </a:t>
            </a:r>
            <a:r>
              <a:rPr lang="en-US" altLang="zh-CN" dirty="0" err="1"/>
              <a:t>btnImage.Text</a:t>
            </a:r>
            <a:r>
              <a:rPr lang="en-US" altLang="zh-CN" dirty="0"/>
              <a:t> = "</a:t>
            </a:r>
            <a:r>
              <a:rPr lang="zh-CN" altLang="zh-CN" dirty="0"/>
              <a:t>关闭</a:t>
            </a:r>
            <a:r>
              <a:rPr lang="en-US" altLang="zh-CN" dirty="0"/>
              <a:t>" Then</a:t>
            </a:r>
            <a:endParaRPr lang="zh-CN" altLang="zh-CN" dirty="0"/>
          </a:p>
          <a:p>
            <a:r>
              <a:rPr lang="en-US" altLang="zh-CN" dirty="0"/>
              <a:t>        </a:t>
            </a:r>
            <a:r>
              <a:rPr lang="en-US" altLang="zh-CN" dirty="0" err="1"/>
              <a:t>btnImage.Image</a:t>
            </a:r>
            <a:r>
              <a:rPr lang="en-US" altLang="zh-CN" dirty="0"/>
              <a:t> = ImageList1.Images(0)</a:t>
            </a:r>
            <a:endParaRPr lang="zh-CN" altLang="zh-CN" dirty="0"/>
          </a:p>
          <a:p>
            <a:r>
              <a:rPr lang="en-US" altLang="zh-CN" dirty="0"/>
              <a:t>        </a:t>
            </a:r>
            <a:r>
              <a:rPr lang="en-US" altLang="zh-CN" dirty="0" err="1"/>
              <a:t>btnImage.Text</a:t>
            </a:r>
            <a:r>
              <a:rPr lang="en-US" altLang="zh-CN" dirty="0"/>
              <a:t> = "</a:t>
            </a:r>
            <a:r>
              <a:rPr lang="zh-CN" altLang="zh-CN" dirty="0"/>
              <a:t>打开</a:t>
            </a:r>
            <a:r>
              <a:rPr lang="en-US" altLang="zh-CN" dirty="0"/>
              <a:t>"</a:t>
            </a:r>
            <a:endParaRPr lang="zh-CN" altLang="zh-CN" dirty="0"/>
          </a:p>
          <a:p>
            <a:r>
              <a:rPr lang="en-US" altLang="zh-CN" dirty="0"/>
              <a:t>    End If</a:t>
            </a:r>
            <a:endParaRPr lang="zh-CN" altLang="zh-CN" dirty="0"/>
          </a:p>
          <a:p>
            <a:r>
              <a:rPr lang="en-US" altLang="zh-CN" dirty="0"/>
              <a:t>End </a:t>
            </a:r>
            <a:r>
              <a:rPr lang="en-US" altLang="zh-CN" dirty="0" smtClean="0"/>
              <a:t>Sub</a:t>
            </a:r>
          </a:p>
        </p:txBody>
      </p:sp>
    </p:spTree>
    <p:extLst>
      <p:ext uri="{BB962C8B-B14F-4D97-AF65-F5344CB8AC3E}">
        <p14:creationId xmlns:p14="http://schemas.microsoft.com/office/powerpoint/2010/main" val="24870255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打开文件对话框</a:t>
            </a:r>
          </a:p>
        </p:txBody>
      </p:sp>
      <p:sp>
        <p:nvSpPr>
          <p:cNvPr id="3" name="TextBox 2"/>
          <p:cNvSpPr txBox="1"/>
          <p:nvPr/>
        </p:nvSpPr>
        <p:spPr>
          <a:xfrm>
            <a:off x="808074" y="754912"/>
            <a:ext cx="9633098" cy="615553"/>
          </a:xfrm>
          <a:prstGeom prst="rect">
            <a:avLst/>
          </a:prstGeom>
          <a:noFill/>
        </p:spPr>
        <p:txBody>
          <a:bodyPr wrap="square" rtlCol="0">
            <a:spAutoFit/>
          </a:bodyPr>
          <a:lstStyle/>
          <a:p>
            <a:pPr indent="446088"/>
            <a:r>
              <a:rPr lang="en-US" altLang="zh-CN" dirty="0" err="1"/>
              <a:t>OpenFileDialog</a:t>
            </a:r>
            <a:r>
              <a:rPr lang="zh-CN" altLang="zh-CN" dirty="0"/>
              <a:t>控件提供一个标准的打开文件对话框。其中，可以指定驱动器、文件夹、文件类型和文件名。</a:t>
            </a:r>
            <a:r>
              <a:rPr lang="en-US" altLang="zh-CN" dirty="0" err="1"/>
              <a:t>OpenFileDialog</a:t>
            </a:r>
            <a:r>
              <a:rPr lang="zh-CN" altLang="zh-CN" dirty="0"/>
              <a:t>控件的常用属性见表</a:t>
            </a:r>
            <a:r>
              <a:rPr lang="en-US" altLang="zh-CN" dirty="0"/>
              <a:t>4.15</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162843630"/>
              </p:ext>
            </p:extLst>
          </p:nvPr>
        </p:nvGraphicFramePr>
        <p:xfrm>
          <a:off x="1254642" y="1480621"/>
          <a:ext cx="9346019" cy="4441717"/>
        </p:xfrm>
        <a:graphic>
          <a:graphicData uri="http://schemas.openxmlformats.org/drawingml/2006/table">
            <a:tbl>
              <a:tblPr firstRow="1" firstCol="1" bandRow="1"/>
              <a:tblGrid>
                <a:gridCol w="1799326"/>
                <a:gridCol w="7546693"/>
              </a:tblGrid>
              <a:tr h="217241">
                <a:tc>
                  <a:txBody>
                    <a:bodyPr/>
                    <a:lstStyle/>
                    <a:p>
                      <a:pPr algn="ctr">
                        <a:lnSpc>
                          <a:spcPts val="1560"/>
                        </a:lnSpc>
                        <a:spcAft>
                          <a:spcPts val="0"/>
                        </a:spcAft>
                        <a:tabLst>
                          <a:tab pos="5328920" algn="r"/>
                        </a:tabLst>
                      </a:pPr>
                      <a:r>
                        <a:rPr lang="zh-CN" sz="1400" b="1" kern="1050" dirty="0">
                          <a:effectLst/>
                          <a:latin typeface="Times New Roman"/>
                          <a:ea typeface="宋体"/>
                        </a:rPr>
                        <a:t>属性</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17241">
                <a:tc>
                  <a:txBody>
                    <a:bodyPr/>
                    <a:lstStyle/>
                    <a:p>
                      <a:pPr algn="l">
                        <a:lnSpc>
                          <a:spcPts val="1560"/>
                        </a:lnSpc>
                        <a:spcAft>
                          <a:spcPts val="0"/>
                        </a:spcAft>
                        <a:tabLst>
                          <a:tab pos="5328920" algn="r"/>
                        </a:tabLst>
                      </a:pPr>
                      <a:r>
                        <a:rPr lang="en-US" sz="1400" kern="1050">
                          <a:effectLst/>
                          <a:latin typeface="Times New Roman"/>
                          <a:ea typeface="宋体"/>
                        </a:rPr>
                        <a:t>AddExtension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设置对话框在用户省略扩展名时是否自动在文件名后添加扩展名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CheckFileExists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设置对话框在用户指定不存在的文件名时是否显示警告</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CheckPathExists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设置对话框在用户指定不存在的路径时是否显示警告</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DefaultExt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获取或设置默认文件扩展名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DereferenceLinks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设置对话框是否返回快捷方式引用的文件的位置，或者是否返回快捷方式（</a:t>
                      </a:r>
                      <a:r>
                        <a:rPr lang="en-US" sz="1400" kern="1050">
                          <a:effectLst/>
                          <a:latin typeface="Times New Roman"/>
                          <a:ea typeface="宋体"/>
                        </a:rPr>
                        <a:t>.lnk</a:t>
                      </a:r>
                      <a:r>
                        <a:rPr lang="zh-CN" sz="1400" kern="1050">
                          <a:effectLst/>
                          <a:latin typeface="Times New Roman"/>
                          <a:ea typeface="宋体"/>
                        </a:rPr>
                        <a:t>）的位置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FileName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返回对话框中选定的文件名字符串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FileNames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获取对话框中所有选定文件的文件名。该属性是只读属性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1722">
                <a:tc>
                  <a:txBody>
                    <a:bodyPr/>
                    <a:lstStyle/>
                    <a:p>
                      <a:pPr algn="l">
                        <a:lnSpc>
                          <a:spcPts val="1560"/>
                        </a:lnSpc>
                        <a:spcAft>
                          <a:spcPts val="0"/>
                        </a:spcAft>
                        <a:tabLst>
                          <a:tab pos="5328920" algn="r"/>
                        </a:tabLst>
                      </a:pPr>
                      <a:r>
                        <a:rPr lang="en-US" sz="1400" kern="1050">
                          <a:effectLst/>
                          <a:latin typeface="Times New Roman"/>
                          <a:ea typeface="宋体"/>
                        </a:rPr>
                        <a:t>Filter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获取或设置文件名筛选器字符串，该字符串决定对话框的“另存为文件类型”或“文件类型”框中出现的选择内容。对于每个筛选项，筛选器字符串都包含筛选器说明，后接一垂直线条（</a:t>
                      </a:r>
                      <a:r>
                        <a:rPr lang="en-US" sz="1400" kern="1050">
                          <a:effectLst/>
                          <a:latin typeface="Times New Roman"/>
                          <a:ea typeface="宋体"/>
                        </a:rPr>
                        <a:t>|</a:t>
                      </a:r>
                      <a:r>
                        <a:rPr lang="zh-CN" sz="1400" kern="1050">
                          <a:effectLst/>
                          <a:latin typeface="Times New Roman"/>
                          <a:ea typeface="宋体"/>
                        </a:rPr>
                        <a:t>）和筛选器模式。不同筛选项的字符串由垂直线条隔开</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FilterIndex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获取或设置当前选定筛选器的索引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InitialDirectory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获取或设置显示的初始目录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MultiSelect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设置对话框是否允许选择多个文件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ReadOnlyChecked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获取或设置对话框是否选定只读复选框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RestoreDirectory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设置对话框在关闭前是否还原当前目录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ShowHelp</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设置对话框是否显示“帮助”按钮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ShowReadOnly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设置对话框是否包含只读复选框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241">
                <a:tc>
                  <a:txBody>
                    <a:bodyPr/>
                    <a:lstStyle/>
                    <a:p>
                      <a:pPr algn="l">
                        <a:lnSpc>
                          <a:spcPts val="1560"/>
                        </a:lnSpc>
                        <a:spcAft>
                          <a:spcPts val="0"/>
                        </a:spcAft>
                        <a:tabLst>
                          <a:tab pos="5328920" algn="r"/>
                        </a:tabLst>
                      </a:pPr>
                      <a:r>
                        <a:rPr lang="en-US" sz="1400" kern="1050">
                          <a:effectLst/>
                          <a:latin typeface="Times New Roman"/>
                          <a:ea typeface="宋体"/>
                        </a:rPr>
                        <a:t>Title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获取或设置对话框标题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139">
                <a:tc>
                  <a:txBody>
                    <a:bodyPr/>
                    <a:lstStyle/>
                    <a:p>
                      <a:pPr algn="l">
                        <a:lnSpc>
                          <a:spcPts val="1560"/>
                        </a:lnSpc>
                        <a:spcAft>
                          <a:spcPts val="0"/>
                        </a:spcAft>
                        <a:tabLst>
                          <a:tab pos="5328920" algn="r"/>
                        </a:tabLst>
                      </a:pPr>
                      <a:r>
                        <a:rPr lang="en-US" sz="1400" kern="1050">
                          <a:effectLst/>
                          <a:latin typeface="Times New Roman"/>
                          <a:ea typeface="宋体"/>
                        </a:rPr>
                        <a:t>ValidateNames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设置对话框是否只接受有效的</a:t>
                      </a:r>
                      <a:r>
                        <a:rPr lang="en-US" sz="1400" kern="1050" dirty="0">
                          <a:effectLst/>
                          <a:latin typeface="Times New Roman"/>
                          <a:ea typeface="宋体"/>
                        </a:rPr>
                        <a:t>Win32</a:t>
                      </a:r>
                      <a:r>
                        <a:rPr lang="zh-CN" sz="1400" kern="1050" dirty="0">
                          <a:effectLst/>
                          <a:latin typeface="Times New Roman"/>
                          <a:ea typeface="宋体"/>
                        </a:rPr>
                        <a:t>文件名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995134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打开文件对话框</a:t>
            </a:r>
          </a:p>
        </p:txBody>
      </p:sp>
      <p:sp>
        <p:nvSpPr>
          <p:cNvPr id="3" name="矩形 2"/>
          <p:cNvSpPr/>
          <p:nvPr/>
        </p:nvSpPr>
        <p:spPr>
          <a:xfrm>
            <a:off x="1190847" y="783169"/>
            <a:ext cx="9027041" cy="615553"/>
          </a:xfrm>
          <a:prstGeom prst="rect">
            <a:avLst/>
          </a:prstGeom>
        </p:spPr>
        <p:txBody>
          <a:bodyPr wrap="square">
            <a:spAutoFit/>
          </a:bodyPr>
          <a:lstStyle/>
          <a:p>
            <a:pPr indent="446088"/>
            <a:r>
              <a:rPr lang="en-US" altLang="zh-CN" dirty="0" err="1"/>
              <a:t>OpenFileDialog</a:t>
            </a:r>
            <a:r>
              <a:rPr lang="zh-CN" altLang="zh-CN" dirty="0"/>
              <a:t>控件常用的方法是</a:t>
            </a:r>
            <a:r>
              <a:rPr lang="en-US" altLang="zh-CN" dirty="0" err="1"/>
              <a:t>ShowDialog</a:t>
            </a:r>
            <a:r>
              <a:rPr lang="zh-CN" altLang="zh-CN" dirty="0"/>
              <a:t>方法，常用的事件是</a:t>
            </a:r>
            <a:r>
              <a:rPr lang="en-US" altLang="zh-CN" dirty="0" err="1"/>
              <a:t>FileOK</a:t>
            </a:r>
            <a:r>
              <a:rPr lang="zh-CN" altLang="zh-CN" dirty="0"/>
              <a:t>事件，其他方法和事件见表</a:t>
            </a:r>
            <a:r>
              <a:rPr lang="en-US" altLang="zh-CN" dirty="0"/>
              <a:t>4.16</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1215935564"/>
              </p:ext>
            </p:extLst>
          </p:nvPr>
        </p:nvGraphicFramePr>
        <p:xfrm>
          <a:off x="1786270" y="1503062"/>
          <a:ext cx="8133907" cy="2994507"/>
        </p:xfrm>
        <a:graphic>
          <a:graphicData uri="http://schemas.openxmlformats.org/drawingml/2006/table">
            <a:tbl>
              <a:tblPr firstRow="1" firstCol="1" bandRow="1"/>
              <a:tblGrid>
                <a:gridCol w="2160539"/>
                <a:gridCol w="5973368"/>
              </a:tblGrid>
              <a:tr h="332723">
                <a:tc>
                  <a:txBody>
                    <a:bodyPr/>
                    <a:lstStyle/>
                    <a:p>
                      <a:pPr algn="ctr">
                        <a:lnSpc>
                          <a:spcPts val="1560"/>
                        </a:lnSpc>
                        <a:spcAft>
                          <a:spcPts val="0"/>
                        </a:spcAft>
                        <a:tabLst>
                          <a:tab pos="5328920" algn="r"/>
                        </a:tabLst>
                      </a:pPr>
                      <a:r>
                        <a:rPr lang="zh-CN" sz="1400" b="1" kern="1050">
                          <a:effectLst/>
                          <a:latin typeface="Times New Roman"/>
                          <a:ea typeface="宋体"/>
                        </a:rPr>
                        <a:t>方法</a:t>
                      </a:r>
                      <a:r>
                        <a:rPr lang="en-US" sz="1400" b="1" kern="1050">
                          <a:effectLst/>
                          <a:latin typeface="Times New Roman"/>
                          <a:ea typeface="宋体"/>
                        </a:rPr>
                        <a:t>/</a:t>
                      </a:r>
                      <a:r>
                        <a:rPr lang="zh-CN" sz="1400" b="1" kern="1050">
                          <a:effectLst/>
                          <a:latin typeface="Times New Roman"/>
                          <a:ea typeface="宋体"/>
                        </a:rPr>
                        <a:t>事件</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32723">
                <a:tc>
                  <a:txBody>
                    <a:bodyPr/>
                    <a:lstStyle/>
                    <a:p>
                      <a:pPr algn="l">
                        <a:lnSpc>
                          <a:spcPts val="1560"/>
                        </a:lnSpc>
                        <a:spcAft>
                          <a:spcPts val="0"/>
                        </a:spcAft>
                        <a:tabLst>
                          <a:tab pos="5328920" algn="r"/>
                        </a:tabLst>
                      </a:pPr>
                      <a:r>
                        <a:rPr lang="en-US" sz="1400" kern="1050">
                          <a:effectLst/>
                          <a:latin typeface="Times New Roman"/>
                          <a:ea typeface="宋体"/>
                        </a:rPr>
                        <a:t>CreateObjRef</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创建一个对象，包含生成与远程对象进行通信的代理所需的全部相关信息</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723">
                <a:tc>
                  <a:txBody>
                    <a:bodyPr/>
                    <a:lstStyle/>
                    <a:p>
                      <a:pPr algn="l">
                        <a:lnSpc>
                          <a:spcPts val="1560"/>
                        </a:lnSpc>
                        <a:spcAft>
                          <a:spcPts val="0"/>
                        </a:spcAft>
                        <a:tabLst>
                          <a:tab pos="5328920" algn="r"/>
                        </a:tabLst>
                      </a:pPr>
                      <a:r>
                        <a:rPr lang="en-US" sz="1400" kern="1050">
                          <a:effectLst/>
                          <a:latin typeface="Times New Roman"/>
                          <a:ea typeface="宋体"/>
                        </a:rPr>
                        <a:t>Dispose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释放由</a:t>
                      </a:r>
                      <a:r>
                        <a:rPr lang="en-US" sz="1400" kern="1050">
                          <a:effectLst/>
                          <a:latin typeface="Times New Roman"/>
                          <a:ea typeface="宋体"/>
                        </a:rPr>
                        <a:t>Component</a:t>
                      </a:r>
                      <a:r>
                        <a:rPr lang="zh-CN" sz="1400" kern="1050">
                          <a:effectLst/>
                          <a:latin typeface="Times New Roman"/>
                          <a:ea typeface="宋体"/>
                        </a:rPr>
                        <a:t>占用的资源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723">
                <a:tc>
                  <a:txBody>
                    <a:bodyPr/>
                    <a:lstStyle/>
                    <a:p>
                      <a:pPr algn="l">
                        <a:lnSpc>
                          <a:spcPts val="1560"/>
                        </a:lnSpc>
                        <a:spcAft>
                          <a:spcPts val="0"/>
                        </a:spcAft>
                        <a:tabLst>
                          <a:tab pos="5328920" algn="r"/>
                        </a:tabLst>
                      </a:pPr>
                      <a:r>
                        <a:rPr lang="en-US" sz="1400" kern="1050">
                          <a:effectLst/>
                          <a:latin typeface="Times New Roman"/>
                          <a:ea typeface="宋体"/>
                        </a:rPr>
                        <a:t>Equals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确定两个</a:t>
                      </a:r>
                      <a:r>
                        <a:rPr lang="en-US" sz="1400" kern="1050">
                          <a:effectLst/>
                          <a:latin typeface="Times New Roman"/>
                          <a:ea typeface="宋体"/>
                        </a:rPr>
                        <a:t>Object</a:t>
                      </a:r>
                      <a:r>
                        <a:rPr lang="zh-CN" sz="1400" kern="1050">
                          <a:effectLst/>
                          <a:latin typeface="Times New Roman"/>
                          <a:ea typeface="宋体"/>
                        </a:rPr>
                        <a:t>实例是否相等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723">
                <a:tc>
                  <a:txBody>
                    <a:bodyPr/>
                    <a:lstStyle/>
                    <a:p>
                      <a:pPr algn="l">
                        <a:lnSpc>
                          <a:spcPts val="1560"/>
                        </a:lnSpc>
                        <a:spcAft>
                          <a:spcPts val="0"/>
                        </a:spcAft>
                        <a:tabLst>
                          <a:tab pos="5328920" algn="r"/>
                        </a:tabLst>
                      </a:pPr>
                      <a:r>
                        <a:rPr lang="en-US" sz="1400" kern="1050">
                          <a:effectLst/>
                          <a:latin typeface="Times New Roman"/>
                          <a:ea typeface="宋体"/>
                        </a:rPr>
                        <a:t>OpenFile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打开用户选定的具有只读权限的文件。该文件由</a:t>
                      </a:r>
                      <a:r>
                        <a:rPr lang="en-US" sz="1400" kern="1050">
                          <a:effectLst/>
                          <a:latin typeface="Times New Roman"/>
                          <a:ea typeface="宋体"/>
                        </a:rPr>
                        <a:t>FileName</a:t>
                      </a:r>
                      <a:r>
                        <a:rPr lang="zh-CN" sz="1400" kern="1050">
                          <a:effectLst/>
                          <a:latin typeface="Times New Roman"/>
                          <a:ea typeface="宋体"/>
                        </a:rPr>
                        <a:t>属性指定</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723">
                <a:tc>
                  <a:txBody>
                    <a:bodyPr/>
                    <a:lstStyle/>
                    <a:p>
                      <a:pPr algn="l">
                        <a:lnSpc>
                          <a:spcPts val="1560"/>
                        </a:lnSpc>
                        <a:spcAft>
                          <a:spcPts val="0"/>
                        </a:spcAft>
                        <a:tabLst>
                          <a:tab pos="5328920" algn="r"/>
                        </a:tabLst>
                      </a:pPr>
                      <a:r>
                        <a:rPr lang="en-US" sz="1400" kern="1050">
                          <a:effectLst/>
                          <a:latin typeface="Times New Roman"/>
                          <a:ea typeface="宋体"/>
                        </a:rPr>
                        <a:t>Reset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将所有属性重新设置为默认值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723">
                <a:tc>
                  <a:txBody>
                    <a:bodyPr/>
                    <a:lstStyle/>
                    <a:p>
                      <a:pPr algn="l">
                        <a:lnSpc>
                          <a:spcPts val="1560"/>
                        </a:lnSpc>
                        <a:spcAft>
                          <a:spcPts val="0"/>
                        </a:spcAft>
                        <a:tabLst>
                          <a:tab pos="5328920" algn="r"/>
                        </a:tabLst>
                      </a:pPr>
                      <a:r>
                        <a:rPr lang="en-US" sz="1400" kern="1050">
                          <a:effectLst/>
                          <a:latin typeface="Times New Roman"/>
                          <a:ea typeface="宋体"/>
                        </a:rPr>
                        <a:t>ShowDialog</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显示通用对话框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723">
                <a:tc>
                  <a:txBody>
                    <a:bodyPr/>
                    <a:lstStyle/>
                    <a:p>
                      <a:pPr algn="l">
                        <a:lnSpc>
                          <a:spcPts val="1560"/>
                        </a:lnSpc>
                        <a:spcAft>
                          <a:spcPts val="0"/>
                        </a:spcAft>
                        <a:tabLst>
                          <a:tab pos="5328920" algn="r"/>
                        </a:tabLst>
                      </a:pPr>
                      <a:r>
                        <a:rPr lang="en-US" sz="1400" kern="1050">
                          <a:effectLst/>
                          <a:latin typeface="Times New Roman"/>
                          <a:ea typeface="宋体"/>
                        </a:rPr>
                        <a:t>FileOk</a:t>
                      </a:r>
                      <a:r>
                        <a:rPr lang="zh-CN" sz="1400" kern="105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当用户单击文件对话框中的“打开”或“保存”按钮时发生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2723">
                <a:tc>
                  <a:txBody>
                    <a:bodyPr/>
                    <a:lstStyle/>
                    <a:p>
                      <a:pPr algn="l">
                        <a:lnSpc>
                          <a:spcPts val="1560"/>
                        </a:lnSpc>
                        <a:spcAft>
                          <a:spcPts val="0"/>
                        </a:spcAft>
                        <a:tabLst>
                          <a:tab pos="5328920" algn="r"/>
                        </a:tabLst>
                      </a:pPr>
                      <a:r>
                        <a:rPr lang="en-US" sz="1400" kern="1050">
                          <a:effectLst/>
                          <a:latin typeface="Times New Roman"/>
                          <a:ea typeface="宋体"/>
                        </a:rPr>
                        <a:t>HelpRequest</a:t>
                      </a:r>
                      <a:r>
                        <a:rPr lang="zh-CN" sz="1400" kern="105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当用户单击通用对话框中的“帮助”按钮时发生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1095153" y="4614530"/>
            <a:ext cx="9122735" cy="877163"/>
          </a:xfrm>
          <a:prstGeom prst="rect">
            <a:avLst/>
          </a:prstGeom>
          <a:noFill/>
        </p:spPr>
        <p:txBody>
          <a:bodyPr wrap="square" rtlCol="0">
            <a:spAutoFit/>
          </a:bodyPr>
          <a:lstStyle/>
          <a:p>
            <a:pPr indent="446088"/>
            <a:r>
              <a:rPr lang="zh-CN" altLang="zh-CN" dirty="0" smtClean="0"/>
              <a:t>当</a:t>
            </a:r>
            <a:r>
              <a:rPr lang="zh-CN" altLang="zh-CN" dirty="0"/>
              <a:t>在程序中调用</a:t>
            </a:r>
            <a:r>
              <a:rPr lang="en-US" altLang="zh-CN" dirty="0" err="1"/>
              <a:t>OpenFileDialog</a:t>
            </a:r>
            <a:r>
              <a:rPr lang="zh-CN" altLang="zh-CN" dirty="0"/>
              <a:t>控件的</a:t>
            </a:r>
            <a:r>
              <a:rPr lang="en-US" altLang="zh-CN" dirty="0" err="1"/>
              <a:t>ShowDialog</a:t>
            </a:r>
            <a:r>
              <a:rPr lang="zh-CN" altLang="zh-CN" dirty="0"/>
              <a:t>方法时，将显示“打开”对话框。但它本身并不能打开和读入文件，需要使用</a:t>
            </a:r>
            <a:r>
              <a:rPr lang="en-US" altLang="zh-CN" dirty="0"/>
              <a:t>Stream</a:t>
            </a:r>
            <a:r>
              <a:rPr lang="zh-CN" altLang="zh-CN" dirty="0"/>
              <a:t>类来实现打开和读入文件的操作，将在后续章节中讲解</a:t>
            </a:r>
            <a:r>
              <a:rPr lang="en-US" altLang="zh-CN" dirty="0"/>
              <a:t>Stream</a:t>
            </a:r>
            <a:r>
              <a:rPr lang="zh-CN" altLang="zh-CN" dirty="0"/>
              <a:t>类。 </a:t>
            </a:r>
            <a:endParaRPr lang="zh-CN" altLang="en-US" dirty="0"/>
          </a:p>
        </p:txBody>
      </p:sp>
    </p:spTree>
    <p:extLst>
      <p:ext uri="{BB962C8B-B14F-4D97-AF65-F5344CB8AC3E}">
        <p14:creationId xmlns:p14="http://schemas.microsoft.com/office/powerpoint/2010/main" val="31182247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打开文件对话框</a:t>
            </a:r>
          </a:p>
        </p:txBody>
      </p:sp>
      <p:sp>
        <p:nvSpPr>
          <p:cNvPr id="3" name="TextBox 2"/>
          <p:cNvSpPr txBox="1"/>
          <p:nvPr/>
        </p:nvSpPr>
        <p:spPr>
          <a:xfrm>
            <a:off x="946298" y="776172"/>
            <a:ext cx="9558669" cy="1138773"/>
          </a:xfrm>
          <a:prstGeom prst="rect">
            <a:avLst/>
          </a:prstGeom>
          <a:noFill/>
        </p:spPr>
        <p:txBody>
          <a:bodyPr wrap="square" rtlCol="0">
            <a:spAutoFit/>
          </a:bodyPr>
          <a:lstStyle/>
          <a:p>
            <a:pPr indent="446088"/>
            <a:r>
              <a:rPr lang="zh-CN" altLang="zh-CN" dirty="0"/>
              <a:t>【例</a:t>
            </a:r>
            <a:r>
              <a:rPr lang="en-US" altLang="zh-CN" dirty="0"/>
              <a:t>4.13</a:t>
            </a:r>
            <a:r>
              <a:rPr lang="zh-CN" altLang="zh-CN" dirty="0"/>
              <a:t>】</a:t>
            </a:r>
            <a:r>
              <a:rPr lang="en-US" altLang="zh-CN" dirty="0"/>
              <a:t> </a:t>
            </a:r>
            <a:r>
              <a:rPr lang="en-US" altLang="zh-CN" dirty="0" err="1"/>
              <a:t>OpenFileDialog</a:t>
            </a:r>
            <a:r>
              <a:rPr lang="zh-CN" altLang="zh-CN" dirty="0"/>
              <a:t>控件示例。</a:t>
            </a:r>
          </a:p>
          <a:p>
            <a:pPr indent="446088"/>
            <a:r>
              <a:rPr lang="zh-CN" altLang="zh-CN" dirty="0"/>
              <a:t>（</a:t>
            </a:r>
            <a:r>
              <a:rPr lang="en-US" altLang="zh-CN" dirty="0"/>
              <a:t>1</a:t>
            </a:r>
            <a:r>
              <a:rPr lang="zh-CN" altLang="zh-CN" dirty="0"/>
              <a:t>）界面设计。如图</a:t>
            </a:r>
            <a:r>
              <a:rPr lang="en-US" altLang="zh-CN" dirty="0"/>
              <a:t>4.28</a:t>
            </a:r>
            <a:r>
              <a:rPr lang="zh-CN" altLang="zh-CN" dirty="0"/>
              <a:t>所示，在窗体上放置</a:t>
            </a:r>
            <a:r>
              <a:rPr lang="en-US" altLang="zh-CN" dirty="0"/>
              <a:t>1</a:t>
            </a:r>
            <a:r>
              <a:rPr lang="zh-CN" altLang="zh-CN" dirty="0"/>
              <a:t>个文本框，设置其</a:t>
            </a:r>
            <a:r>
              <a:rPr lang="en-US" altLang="zh-CN" dirty="0"/>
              <a:t>Multiline</a:t>
            </a:r>
            <a:r>
              <a:rPr lang="zh-CN" altLang="zh-CN" dirty="0"/>
              <a:t>属性为</a:t>
            </a:r>
            <a:r>
              <a:rPr lang="en-US" altLang="zh-CN" dirty="0"/>
              <a:t>True</a:t>
            </a:r>
            <a:r>
              <a:rPr lang="zh-CN" altLang="zh-CN" dirty="0"/>
              <a:t>；放置</a:t>
            </a:r>
            <a:r>
              <a:rPr lang="en-US" altLang="zh-CN" dirty="0"/>
              <a:t>1</a:t>
            </a:r>
            <a:r>
              <a:rPr lang="zh-CN" altLang="zh-CN" dirty="0"/>
              <a:t>个按钮，设置其</a:t>
            </a:r>
            <a:r>
              <a:rPr lang="en-US" altLang="zh-CN" dirty="0"/>
              <a:t>Text</a:t>
            </a:r>
            <a:r>
              <a:rPr lang="zh-CN" altLang="zh-CN" dirty="0"/>
              <a:t>属性为“打开”；放置</a:t>
            </a:r>
            <a:r>
              <a:rPr lang="en-US" altLang="zh-CN" dirty="0"/>
              <a:t>1</a:t>
            </a:r>
            <a:r>
              <a:rPr lang="zh-CN" altLang="zh-CN" dirty="0"/>
              <a:t>个打开文件对话框。程序运行后，单击“打开”按钮，自动打开对话框，选择文本文件后，将该文本文件的内容读取到文本框中</a:t>
            </a:r>
            <a:r>
              <a:rPr lang="zh-CN" altLang="zh-CN" dirty="0" smtClean="0"/>
              <a:t>。</a:t>
            </a:r>
            <a:endParaRPr lang="zh-CN" altLang="zh-CN" dirty="0"/>
          </a:p>
        </p:txBody>
      </p:sp>
      <p:pic>
        <p:nvPicPr>
          <p:cNvPr id="52226" name="Picture 2" descr="4t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745" y="2006525"/>
            <a:ext cx="3730069" cy="3458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24954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打开文件对话框</a:t>
            </a:r>
          </a:p>
        </p:txBody>
      </p:sp>
      <p:sp>
        <p:nvSpPr>
          <p:cNvPr id="3" name="矩形 2"/>
          <p:cNvSpPr/>
          <p:nvPr/>
        </p:nvSpPr>
        <p:spPr>
          <a:xfrm>
            <a:off x="1098883" y="825699"/>
            <a:ext cx="6716047" cy="353943"/>
          </a:xfrm>
          <a:prstGeom prst="rect">
            <a:avLst/>
          </a:prstGeom>
        </p:spPr>
        <p:txBody>
          <a:bodyPr wrap="square">
            <a:spAutoFit/>
          </a:bodyPr>
          <a:lstStyle/>
          <a:p>
            <a:r>
              <a:rPr lang="zh-CN" altLang="zh-CN" dirty="0"/>
              <a:t>（</a:t>
            </a:r>
            <a:r>
              <a:rPr lang="en-US" altLang="zh-CN" dirty="0"/>
              <a:t>2</a:t>
            </a:r>
            <a:r>
              <a:rPr lang="zh-CN" altLang="zh-CN" dirty="0"/>
              <a:t>）筛选器设置。</a:t>
            </a:r>
            <a:r>
              <a:rPr lang="en-US" altLang="zh-CN" dirty="0" err="1"/>
              <a:t>OpenFileDialog</a:t>
            </a:r>
            <a:r>
              <a:rPr lang="zh-CN" altLang="zh-CN" dirty="0"/>
              <a:t>控件的</a:t>
            </a:r>
            <a:r>
              <a:rPr lang="en-US" altLang="zh-CN" dirty="0"/>
              <a:t>Filter</a:t>
            </a:r>
            <a:r>
              <a:rPr lang="zh-CN" altLang="zh-CN" dirty="0"/>
              <a:t>属性的设定方法如下：</a:t>
            </a:r>
          </a:p>
        </p:txBody>
      </p:sp>
      <p:sp>
        <p:nvSpPr>
          <p:cNvPr id="4" name="圆角矩形 3"/>
          <p:cNvSpPr/>
          <p:nvPr/>
        </p:nvSpPr>
        <p:spPr>
          <a:xfrm>
            <a:off x="1337033" y="1179642"/>
            <a:ext cx="8434287" cy="391597"/>
          </a:xfrm>
          <a:prstGeom prst="roundRect">
            <a:avLst/>
          </a:prstGeom>
          <a:solidFill>
            <a:schemeClr val="accent5">
              <a:lumMod val="40000"/>
              <a:lumOff val="60000"/>
            </a:schemeClr>
          </a:solidFill>
        </p:spPr>
        <p:txBody>
          <a:bodyPr wrap="square">
            <a:spAutoFit/>
          </a:bodyPr>
          <a:lstStyle/>
          <a:p>
            <a:r>
              <a:rPr lang="zh-CN" altLang="zh-CN" dirty="0"/>
              <a:t>筛选器说明</a:t>
            </a:r>
            <a:r>
              <a:rPr lang="en-US" altLang="zh-CN" dirty="0"/>
              <a:t>|</a:t>
            </a:r>
            <a:r>
              <a:rPr lang="zh-CN" altLang="zh-CN" dirty="0"/>
              <a:t>筛选器模式</a:t>
            </a:r>
          </a:p>
        </p:txBody>
      </p:sp>
      <p:sp>
        <p:nvSpPr>
          <p:cNvPr id="5" name="矩形 4"/>
          <p:cNvSpPr/>
          <p:nvPr/>
        </p:nvSpPr>
        <p:spPr>
          <a:xfrm>
            <a:off x="811802" y="1651824"/>
            <a:ext cx="9671898" cy="615553"/>
          </a:xfrm>
          <a:prstGeom prst="rect">
            <a:avLst/>
          </a:prstGeom>
        </p:spPr>
        <p:txBody>
          <a:bodyPr wrap="square">
            <a:spAutoFit/>
          </a:bodyPr>
          <a:lstStyle/>
          <a:p>
            <a:pPr indent="446088"/>
            <a:r>
              <a:rPr lang="zh-CN" altLang="zh-CN" dirty="0"/>
              <a:t>对于每个筛选项，筛选器字符串都包含筛选器说明，后接一垂直线条（</a:t>
            </a:r>
            <a:r>
              <a:rPr lang="en-US" altLang="zh-CN" dirty="0"/>
              <a:t>|</a:t>
            </a:r>
            <a:r>
              <a:rPr lang="zh-CN" altLang="zh-CN" dirty="0"/>
              <a:t>）和筛选器模式。不同筛选项的字符串由垂直线条隔开。下面是筛选器字符串的一个示例：</a:t>
            </a:r>
          </a:p>
        </p:txBody>
      </p:sp>
      <p:sp>
        <p:nvSpPr>
          <p:cNvPr id="6" name="圆角矩形 5"/>
          <p:cNvSpPr/>
          <p:nvPr/>
        </p:nvSpPr>
        <p:spPr>
          <a:xfrm>
            <a:off x="1337032" y="2356788"/>
            <a:ext cx="8434287" cy="391597"/>
          </a:xfrm>
          <a:prstGeom prst="roundRect">
            <a:avLst/>
          </a:prstGeom>
          <a:solidFill>
            <a:schemeClr val="accent5">
              <a:lumMod val="40000"/>
              <a:lumOff val="60000"/>
            </a:schemeClr>
          </a:solidFill>
        </p:spPr>
        <p:txBody>
          <a:bodyPr wrap="square">
            <a:spAutoFit/>
          </a:bodyPr>
          <a:lstStyle/>
          <a:p>
            <a:r>
              <a:rPr lang="en-US" altLang="zh-CN" dirty="0"/>
              <a:t>OpenFileDialog1.Fileter="</a:t>
            </a:r>
            <a:r>
              <a:rPr lang="zh-CN" altLang="zh-CN" dirty="0"/>
              <a:t>文本文件</a:t>
            </a:r>
            <a:r>
              <a:rPr lang="en-US" altLang="zh-CN" dirty="0"/>
              <a:t>(*.txt)|*.txt|</a:t>
            </a:r>
            <a:r>
              <a:rPr lang="zh-CN" altLang="zh-CN" dirty="0"/>
              <a:t>所有文件</a:t>
            </a:r>
            <a:r>
              <a:rPr lang="en-US" altLang="zh-CN" dirty="0"/>
              <a:t>(*.*)|*.*"</a:t>
            </a:r>
            <a:endParaRPr lang="zh-CN" altLang="zh-CN" dirty="0"/>
          </a:p>
        </p:txBody>
      </p:sp>
      <p:sp>
        <p:nvSpPr>
          <p:cNvPr id="7" name="TextBox 6"/>
          <p:cNvSpPr txBox="1"/>
          <p:nvPr/>
        </p:nvSpPr>
        <p:spPr>
          <a:xfrm>
            <a:off x="811803" y="2764462"/>
            <a:ext cx="9544310" cy="1269578"/>
          </a:xfrm>
          <a:prstGeom prst="rect">
            <a:avLst/>
          </a:prstGeom>
          <a:noFill/>
        </p:spPr>
        <p:txBody>
          <a:bodyPr wrap="square" rtlCol="0">
            <a:spAutoFit/>
          </a:bodyPr>
          <a:lstStyle/>
          <a:p>
            <a:pPr indent="446088">
              <a:lnSpc>
                <a:spcPct val="150000"/>
              </a:lnSpc>
            </a:pPr>
            <a:r>
              <a:rPr lang="zh-CN" altLang="zh-CN" dirty="0"/>
              <a:t>通过用分号分隔各种文件类型，可以将多个筛选器模式添加到筛选器中。例如，“图像文件（</a:t>
            </a:r>
            <a:r>
              <a:rPr lang="en-US" altLang="zh-CN" dirty="0"/>
              <a:t>*.BMP;*.JPG;*.GIF</a:t>
            </a:r>
            <a:r>
              <a:rPr lang="zh-CN" altLang="zh-CN" dirty="0"/>
              <a:t>）</a:t>
            </a:r>
            <a:r>
              <a:rPr lang="en-US" altLang="zh-CN" dirty="0"/>
              <a:t>|*.BMP;*.JPG;*.GIF|</a:t>
            </a:r>
            <a:r>
              <a:rPr lang="zh-CN" altLang="zh-CN" dirty="0"/>
              <a:t>所有文件（</a:t>
            </a:r>
            <a:r>
              <a:rPr lang="en-US" altLang="zh-CN" dirty="0"/>
              <a:t>*.*</a:t>
            </a:r>
            <a:r>
              <a:rPr lang="zh-CN" altLang="zh-CN" dirty="0"/>
              <a:t>）</a:t>
            </a:r>
            <a:r>
              <a:rPr lang="en-US" altLang="zh-CN" dirty="0"/>
              <a:t>|*.*</a:t>
            </a:r>
            <a:r>
              <a:rPr lang="zh-CN" altLang="zh-CN" dirty="0"/>
              <a:t>”筛选器字符串，可以筛选出扩展名是</a:t>
            </a:r>
            <a:r>
              <a:rPr lang="en-US" altLang="zh-CN" dirty="0"/>
              <a:t>BMP</a:t>
            </a:r>
            <a:r>
              <a:rPr lang="zh-CN" altLang="zh-CN" dirty="0"/>
              <a:t>、</a:t>
            </a:r>
            <a:r>
              <a:rPr lang="en-US" altLang="zh-CN" dirty="0"/>
              <a:t>JPG</a:t>
            </a:r>
            <a:r>
              <a:rPr lang="zh-CN" altLang="zh-CN" dirty="0"/>
              <a:t>、</a:t>
            </a:r>
            <a:r>
              <a:rPr lang="en-US" altLang="zh-CN" dirty="0"/>
              <a:t>GIF</a:t>
            </a:r>
            <a:r>
              <a:rPr lang="zh-CN" altLang="zh-CN" dirty="0"/>
              <a:t>的图像文件和所有文件</a:t>
            </a:r>
            <a:r>
              <a:rPr lang="zh-CN" altLang="zh-CN" dirty="0" smtClean="0"/>
              <a:t>。</a:t>
            </a:r>
            <a:endParaRPr lang="zh-CN" altLang="zh-CN" dirty="0"/>
          </a:p>
        </p:txBody>
      </p:sp>
    </p:spTree>
    <p:extLst>
      <p:ext uri="{BB962C8B-B14F-4D97-AF65-F5344CB8AC3E}">
        <p14:creationId xmlns:p14="http://schemas.microsoft.com/office/powerpoint/2010/main" val="73021310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打开文件对话框</a:t>
            </a:r>
          </a:p>
        </p:txBody>
      </p:sp>
      <p:sp>
        <p:nvSpPr>
          <p:cNvPr id="3" name="矩形 2"/>
          <p:cNvSpPr/>
          <p:nvPr/>
        </p:nvSpPr>
        <p:spPr>
          <a:xfrm>
            <a:off x="1279438" y="701318"/>
            <a:ext cx="3347391" cy="353943"/>
          </a:xfrm>
          <a:prstGeom prst="rect">
            <a:avLst/>
          </a:prstGeom>
        </p:spPr>
        <p:txBody>
          <a:bodyPr wrap="none">
            <a:spAutoFit/>
          </a:bodyPr>
          <a:lstStyle/>
          <a:p>
            <a:r>
              <a:rPr lang="zh-CN" altLang="zh-CN" dirty="0"/>
              <a:t>（</a:t>
            </a:r>
            <a:r>
              <a:rPr lang="en-US" altLang="zh-CN" dirty="0"/>
              <a:t>3</a:t>
            </a:r>
            <a:r>
              <a:rPr lang="zh-CN" altLang="zh-CN" dirty="0"/>
              <a:t>）编写代码。程序代码如下：</a:t>
            </a:r>
          </a:p>
        </p:txBody>
      </p:sp>
      <p:sp>
        <p:nvSpPr>
          <p:cNvPr id="4" name="TextBox 3"/>
          <p:cNvSpPr txBox="1"/>
          <p:nvPr/>
        </p:nvSpPr>
        <p:spPr>
          <a:xfrm>
            <a:off x="1371600" y="1137671"/>
            <a:ext cx="9101470" cy="5145167"/>
          </a:xfrm>
          <a:prstGeom prst="roundRect">
            <a:avLst>
              <a:gd name="adj" fmla="val 3643"/>
            </a:avLst>
          </a:prstGeom>
          <a:solidFill>
            <a:schemeClr val="accent5">
              <a:lumMod val="40000"/>
              <a:lumOff val="60000"/>
            </a:schemeClr>
          </a:solidFill>
        </p:spPr>
        <p:txBody>
          <a:bodyPr wrap="square" rtlCol="0">
            <a:spAutoFit/>
          </a:bodyPr>
          <a:lstStyle/>
          <a:p>
            <a:r>
              <a:rPr lang="en-US" altLang="zh-CN" sz="1400" dirty="0"/>
              <a:t>Private Sub Button1_Click(</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a:t>
            </a:r>
            <a:r>
              <a:rPr lang="en-US" altLang="zh-CN" sz="1400" dirty="0" err="1"/>
              <a:t>System.EventArgs</a:t>
            </a:r>
            <a:r>
              <a:rPr lang="en-US" altLang="zh-CN" sz="1400" dirty="0"/>
              <a:t>)</a:t>
            </a:r>
            <a:endParaRPr lang="zh-CN" altLang="zh-CN" sz="1400" dirty="0"/>
          </a:p>
          <a:p>
            <a:r>
              <a:rPr lang="en-US" altLang="zh-CN" sz="1400" dirty="0"/>
              <a:t>						</a:t>
            </a:r>
            <a:r>
              <a:rPr lang="en-US" altLang="zh-CN" sz="1400" dirty="0" smtClean="0"/>
              <a:t>Handles </a:t>
            </a:r>
            <a:r>
              <a:rPr lang="en-US" altLang="zh-CN" sz="1400" dirty="0"/>
              <a:t>Button1.Click</a:t>
            </a:r>
            <a:endParaRPr lang="zh-CN" altLang="zh-CN" sz="1400" dirty="0"/>
          </a:p>
          <a:p>
            <a:r>
              <a:rPr lang="en-US" altLang="zh-CN" sz="1400" dirty="0"/>
              <a:t>    OpenFileDialog1.InitialDirectory = "C:\Documents and Settings\Administrator\</a:t>
            </a:r>
            <a:r>
              <a:rPr lang="zh-CN" altLang="zh-CN" sz="1400" dirty="0"/>
              <a:t>桌面</a:t>
            </a:r>
            <a:r>
              <a:rPr lang="en-US" altLang="zh-CN" sz="1400" dirty="0"/>
              <a:t>"</a:t>
            </a:r>
            <a:endParaRPr lang="zh-CN" altLang="zh-CN" sz="1400" dirty="0"/>
          </a:p>
          <a:p>
            <a:r>
              <a:rPr lang="en-US" altLang="zh-CN" sz="1400" dirty="0"/>
              <a:t>    OpenFileDialog1.Filter = "</a:t>
            </a:r>
            <a:r>
              <a:rPr lang="zh-CN" altLang="zh-CN" sz="1400" dirty="0"/>
              <a:t>文本文件</a:t>
            </a:r>
            <a:r>
              <a:rPr lang="en-US" altLang="zh-CN" sz="1400" dirty="0"/>
              <a:t>(*.txt)|*.txt|</a:t>
            </a:r>
            <a:r>
              <a:rPr lang="zh-CN" altLang="zh-CN" sz="1400" dirty="0"/>
              <a:t>所有文件</a:t>
            </a:r>
            <a:r>
              <a:rPr lang="en-US" altLang="zh-CN" sz="1400" dirty="0"/>
              <a:t>(*.*)|*.*"</a:t>
            </a:r>
            <a:endParaRPr lang="zh-CN" altLang="zh-CN" sz="1400" dirty="0"/>
          </a:p>
          <a:p>
            <a:r>
              <a:rPr lang="en-US" altLang="zh-CN" sz="1400" dirty="0"/>
              <a:t>    OpenFileDialog1.FilterIndex = 2</a:t>
            </a:r>
            <a:endParaRPr lang="zh-CN" altLang="zh-CN" sz="1400" dirty="0"/>
          </a:p>
          <a:p>
            <a:r>
              <a:rPr lang="en-US" altLang="zh-CN" sz="1400" dirty="0"/>
              <a:t>    OpenFileDialog1.RestoreDirectory = True</a:t>
            </a:r>
            <a:endParaRPr lang="zh-CN" altLang="zh-CN" sz="1400" dirty="0"/>
          </a:p>
          <a:p>
            <a:r>
              <a:rPr lang="en-US" altLang="zh-CN" sz="1400" dirty="0"/>
              <a:t>    OpenFileDialog1.ShowDialog()</a:t>
            </a:r>
            <a:endParaRPr lang="zh-CN" altLang="zh-CN" sz="1400" dirty="0"/>
          </a:p>
          <a:p>
            <a:r>
              <a:rPr lang="en-US" altLang="zh-CN" sz="1400" dirty="0"/>
              <a:t>End Sub</a:t>
            </a:r>
            <a:endParaRPr lang="zh-CN" altLang="zh-CN" sz="1400" dirty="0"/>
          </a:p>
          <a:p>
            <a:r>
              <a:rPr lang="en-US" altLang="zh-CN" sz="1400" dirty="0"/>
              <a:t> </a:t>
            </a:r>
            <a:endParaRPr lang="zh-CN" altLang="zh-CN" sz="1400" dirty="0"/>
          </a:p>
          <a:p>
            <a:r>
              <a:rPr lang="en-US" altLang="zh-CN" sz="1400" dirty="0"/>
              <a:t>Private Sub OpenFileDialog1_FileOk(</a:t>
            </a:r>
            <a:r>
              <a:rPr lang="en-US" altLang="zh-CN" sz="1400" dirty="0" err="1"/>
              <a:t>ByVal</a:t>
            </a:r>
            <a:r>
              <a:rPr lang="en-US" altLang="zh-CN" sz="1400" dirty="0"/>
              <a:t> sender As </a:t>
            </a:r>
            <a:r>
              <a:rPr lang="en-US" altLang="zh-CN" sz="1400" dirty="0" err="1"/>
              <a:t>System.Object</a:t>
            </a:r>
            <a:r>
              <a:rPr lang="en-US" altLang="zh-CN" sz="1400" dirty="0"/>
              <a:t>,</a:t>
            </a:r>
            <a:endParaRPr lang="zh-CN" altLang="zh-CN" sz="1400" dirty="0"/>
          </a:p>
          <a:p>
            <a:r>
              <a:rPr lang="en-US" altLang="zh-CN" sz="1400" dirty="0"/>
              <a:t>	</a:t>
            </a:r>
            <a:r>
              <a:rPr lang="en-US" altLang="zh-CN" sz="1400" dirty="0" err="1" smtClean="0"/>
              <a:t>ByVal</a:t>
            </a:r>
            <a:r>
              <a:rPr lang="en-US" altLang="zh-CN" sz="1400" dirty="0" smtClean="0"/>
              <a:t> </a:t>
            </a:r>
            <a:r>
              <a:rPr lang="en-US" altLang="zh-CN" sz="1400" dirty="0"/>
              <a:t>e As </a:t>
            </a:r>
            <a:r>
              <a:rPr lang="en-US" altLang="zh-CN" sz="1400" dirty="0" err="1"/>
              <a:t>System.ComponentModel.CancelEventArgs</a:t>
            </a:r>
            <a:r>
              <a:rPr lang="en-US" altLang="zh-CN" sz="1400" dirty="0"/>
              <a:t>) Handles OpenFileDialog1.FileOk</a:t>
            </a:r>
            <a:endParaRPr lang="zh-CN" altLang="zh-CN" sz="1400" dirty="0"/>
          </a:p>
          <a:p>
            <a:r>
              <a:rPr lang="en-US" altLang="zh-CN" sz="1400" dirty="0"/>
              <a:t>    Dim filename As String</a:t>
            </a:r>
            <a:endParaRPr lang="zh-CN" altLang="zh-CN" sz="1400" dirty="0"/>
          </a:p>
          <a:p>
            <a:r>
              <a:rPr lang="en-US" altLang="zh-CN" sz="1400" dirty="0"/>
              <a:t>    Dim f As </a:t>
            </a:r>
            <a:r>
              <a:rPr lang="en-US" altLang="zh-CN" sz="1400" dirty="0" err="1"/>
              <a:t>System.IO.FileStream</a:t>
            </a:r>
            <a:endParaRPr lang="zh-CN" altLang="zh-CN" sz="1400" dirty="0"/>
          </a:p>
          <a:p>
            <a:r>
              <a:rPr lang="en-US" altLang="zh-CN" sz="1400" dirty="0"/>
              <a:t>    Dim </a:t>
            </a:r>
            <a:r>
              <a:rPr lang="en-US" altLang="zh-CN" sz="1400" dirty="0" err="1"/>
              <a:t>myStream</a:t>
            </a:r>
            <a:r>
              <a:rPr lang="en-US" altLang="zh-CN" sz="1400" dirty="0"/>
              <a:t> As </a:t>
            </a:r>
            <a:r>
              <a:rPr lang="en-US" altLang="zh-CN" sz="1400" dirty="0" err="1"/>
              <a:t>System.IO.StreamReader</a:t>
            </a:r>
            <a:endParaRPr lang="zh-CN" altLang="zh-CN" sz="1400" dirty="0"/>
          </a:p>
          <a:p>
            <a:r>
              <a:rPr lang="en-US" altLang="zh-CN" sz="1400" dirty="0"/>
              <a:t>    filename = OpenFileDialog1.FileName</a:t>
            </a:r>
            <a:endParaRPr lang="zh-CN" altLang="zh-CN" sz="1400" dirty="0"/>
          </a:p>
          <a:p>
            <a:r>
              <a:rPr lang="en-US" altLang="zh-CN" sz="1400" dirty="0"/>
              <a:t>    If Not (filename Is Nothing) Then</a:t>
            </a:r>
            <a:endParaRPr lang="zh-CN" altLang="zh-CN" sz="1400" dirty="0"/>
          </a:p>
          <a:p>
            <a:r>
              <a:rPr lang="en-US" altLang="zh-CN" sz="1400" dirty="0"/>
              <a:t>        ' </a:t>
            </a:r>
            <a:r>
              <a:rPr lang="zh-CN" altLang="zh-CN" sz="1400" dirty="0"/>
              <a:t>以下代码使用文件流对象读取文件内容</a:t>
            </a:r>
          </a:p>
          <a:p>
            <a:r>
              <a:rPr lang="en-US" altLang="zh-CN" sz="1400" dirty="0"/>
              <a:t>        f = New </a:t>
            </a:r>
            <a:r>
              <a:rPr lang="en-US" altLang="zh-CN" sz="1400" dirty="0" err="1"/>
              <a:t>System.IO.FileStream</a:t>
            </a:r>
            <a:r>
              <a:rPr lang="en-US" altLang="zh-CN" sz="1400" dirty="0"/>
              <a:t>(filename, </a:t>
            </a:r>
            <a:r>
              <a:rPr lang="en-US" altLang="zh-CN" sz="1400" dirty="0" err="1"/>
              <a:t>IO.FileMode.Open</a:t>
            </a:r>
            <a:r>
              <a:rPr lang="en-US" altLang="zh-CN" sz="1400" dirty="0"/>
              <a:t>, </a:t>
            </a:r>
            <a:r>
              <a:rPr lang="en-US" altLang="zh-CN" sz="1400" dirty="0" err="1"/>
              <a:t>IO.FileAccess.Read</a:t>
            </a:r>
            <a:r>
              <a:rPr lang="en-US" altLang="zh-CN" sz="1400" dirty="0"/>
              <a:t>)</a:t>
            </a:r>
            <a:endParaRPr lang="zh-CN" altLang="zh-CN" sz="1400" dirty="0"/>
          </a:p>
          <a:p>
            <a:r>
              <a:rPr lang="en-US" altLang="zh-CN" sz="1400" dirty="0"/>
              <a:t>        </a:t>
            </a:r>
            <a:r>
              <a:rPr lang="en-US" altLang="zh-CN" sz="1400" dirty="0" err="1"/>
              <a:t>myStream</a:t>
            </a:r>
            <a:r>
              <a:rPr lang="en-US" altLang="zh-CN" sz="1400" dirty="0"/>
              <a:t> = New </a:t>
            </a:r>
            <a:r>
              <a:rPr lang="en-US" altLang="zh-CN" sz="1400" dirty="0" err="1"/>
              <a:t>System.IO.StreamReader</a:t>
            </a:r>
            <a:r>
              <a:rPr lang="en-US" altLang="zh-CN" sz="1400" dirty="0"/>
              <a:t>(f)</a:t>
            </a:r>
            <a:endParaRPr lang="zh-CN" altLang="zh-CN" sz="1400" dirty="0"/>
          </a:p>
          <a:p>
            <a:r>
              <a:rPr lang="en-US" altLang="zh-CN" sz="1400" dirty="0"/>
              <a:t>        TextBox1.Text = </a:t>
            </a:r>
            <a:r>
              <a:rPr lang="en-US" altLang="zh-CN" sz="1400" dirty="0" err="1"/>
              <a:t>myStream.ReadToEnd</a:t>
            </a:r>
            <a:r>
              <a:rPr lang="en-US" altLang="zh-CN" sz="1400" dirty="0"/>
              <a:t>()</a:t>
            </a:r>
            <a:endParaRPr lang="zh-CN" altLang="zh-CN" sz="1400" dirty="0"/>
          </a:p>
          <a:p>
            <a:r>
              <a:rPr lang="en-US" altLang="zh-CN" sz="1400" dirty="0"/>
              <a:t>        </a:t>
            </a:r>
            <a:r>
              <a:rPr lang="en-US" altLang="zh-CN" sz="1400" dirty="0" err="1"/>
              <a:t>myStream.Close</a:t>
            </a:r>
            <a:r>
              <a:rPr lang="en-US" altLang="zh-CN" sz="1400" dirty="0"/>
              <a:t>()</a:t>
            </a:r>
            <a:endParaRPr lang="zh-CN" altLang="zh-CN" sz="1400" dirty="0"/>
          </a:p>
          <a:p>
            <a:r>
              <a:rPr lang="en-US" altLang="zh-CN" sz="1400" dirty="0"/>
              <a:t>    End If</a:t>
            </a:r>
            <a:endParaRPr lang="zh-CN" altLang="zh-CN" sz="1400" dirty="0"/>
          </a:p>
          <a:p>
            <a:r>
              <a:rPr lang="en-US" altLang="zh-CN" sz="1400" dirty="0"/>
              <a:t>End </a:t>
            </a:r>
            <a:r>
              <a:rPr lang="en-US" altLang="zh-CN" sz="1400" dirty="0" smtClean="0"/>
              <a:t>Sub</a:t>
            </a:r>
          </a:p>
        </p:txBody>
      </p:sp>
    </p:spTree>
    <p:extLst>
      <p:ext uri="{BB962C8B-B14F-4D97-AF65-F5344CB8AC3E}">
        <p14:creationId xmlns:p14="http://schemas.microsoft.com/office/powerpoint/2010/main" val="165881086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打开文件对话框</a:t>
            </a:r>
          </a:p>
        </p:txBody>
      </p:sp>
      <p:sp>
        <p:nvSpPr>
          <p:cNvPr id="3" name="矩形 2"/>
          <p:cNvSpPr/>
          <p:nvPr/>
        </p:nvSpPr>
        <p:spPr>
          <a:xfrm>
            <a:off x="1150180" y="719374"/>
            <a:ext cx="8268401" cy="353943"/>
          </a:xfrm>
          <a:prstGeom prst="rect">
            <a:avLst/>
          </a:prstGeom>
        </p:spPr>
        <p:txBody>
          <a:bodyPr wrap="square">
            <a:spAutoFit/>
          </a:bodyPr>
          <a:lstStyle/>
          <a:p>
            <a:r>
              <a:rPr lang="zh-CN" altLang="zh-CN" dirty="0"/>
              <a:t>（</a:t>
            </a:r>
            <a:r>
              <a:rPr lang="en-US" altLang="zh-CN" dirty="0"/>
              <a:t>4</a:t>
            </a:r>
            <a:r>
              <a:rPr lang="zh-CN" altLang="zh-CN" dirty="0"/>
              <a:t>）运行程序。程序运行后，单击“打开”按钮，将打开如图</a:t>
            </a:r>
            <a:r>
              <a:rPr lang="en-US" altLang="zh-CN" dirty="0"/>
              <a:t>4.29</a:t>
            </a:r>
            <a:r>
              <a:rPr lang="zh-CN" altLang="zh-CN" dirty="0"/>
              <a:t>所示的对话框。</a:t>
            </a:r>
          </a:p>
        </p:txBody>
      </p:sp>
      <p:pic>
        <p:nvPicPr>
          <p:cNvPr id="53250" name="Picture 2" descr="4t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3134" y="1159761"/>
            <a:ext cx="5818778" cy="4352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40237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打开文件对话框</a:t>
            </a:r>
          </a:p>
        </p:txBody>
      </p:sp>
      <p:sp>
        <p:nvSpPr>
          <p:cNvPr id="3" name="TextBox 2"/>
          <p:cNvSpPr txBox="1"/>
          <p:nvPr/>
        </p:nvSpPr>
        <p:spPr>
          <a:xfrm>
            <a:off x="946298" y="797442"/>
            <a:ext cx="9346018" cy="615553"/>
          </a:xfrm>
          <a:prstGeom prst="rect">
            <a:avLst/>
          </a:prstGeom>
          <a:noFill/>
        </p:spPr>
        <p:txBody>
          <a:bodyPr wrap="square" rtlCol="0">
            <a:spAutoFit/>
          </a:bodyPr>
          <a:lstStyle/>
          <a:p>
            <a:pPr indent="446088"/>
            <a:r>
              <a:rPr lang="zh-CN" altLang="zh-CN" dirty="0"/>
              <a:t>选择桌面上的</a:t>
            </a:r>
            <a:r>
              <a:rPr lang="en-US" altLang="zh-CN" dirty="0"/>
              <a:t>test.txt</a:t>
            </a:r>
            <a:r>
              <a:rPr lang="zh-CN" altLang="zh-CN" dirty="0"/>
              <a:t>文件后，单击“打开”按钮，则</a:t>
            </a:r>
            <a:r>
              <a:rPr lang="en-US" altLang="zh-CN" dirty="0"/>
              <a:t>test.txt</a:t>
            </a:r>
            <a:r>
              <a:rPr lang="zh-CN" altLang="zh-CN" dirty="0"/>
              <a:t>文件的内容被读出，并显示在文本框中，如图</a:t>
            </a:r>
            <a:r>
              <a:rPr lang="en-US" altLang="zh-CN" dirty="0"/>
              <a:t>4.30</a:t>
            </a:r>
            <a:r>
              <a:rPr lang="zh-CN" altLang="zh-CN" dirty="0"/>
              <a:t>所示</a:t>
            </a:r>
            <a:r>
              <a:rPr lang="zh-CN" altLang="zh-CN" dirty="0" smtClean="0"/>
              <a:t>。</a:t>
            </a:r>
            <a:endParaRPr lang="zh-CN" altLang="zh-CN" dirty="0"/>
          </a:p>
        </p:txBody>
      </p:sp>
      <p:pic>
        <p:nvPicPr>
          <p:cNvPr id="54274" name="Picture 2" descr="4t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7318" y="1637045"/>
            <a:ext cx="3885352" cy="27929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0448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374325" y="2644509"/>
            <a:ext cx="2578827"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保存文件对话框</a:t>
            </a:r>
          </a:p>
        </p:txBody>
      </p:sp>
      <p:cxnSp>
        <p:nvCxnSpPr>
          <p:cNvPr id="11" name="直接连接符 10"/>
          <p:cNvCxnSpPr/>
          <p:nvPr/>
        </p:nvCxnSpPr>
        <p:spPr>
          <a:xfrm>
            <a:off x="5032119" y="3157833"/>
            <a:ext cx="3016728" cy="872"/>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266213"/>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保存文件对话框</a:t>
            </a:r>
          </a:p>
        </p:txBody>
      </p:sp>
      <p:sp>
        <p:nvSpPr>
          <p:cNvPr id="3" name="TextBox 2"/>
          <p:cNvSpPr txBox="1"/>
          <p:nvPr/>
        </p:nvSpPr>
        <p:spPr>
          <a:xfrm>
            <a:off x="967563" y="871870"/>
            <a:ext cx="9420446" cy="615553"/>
          </a:xfrm>
          <a:prstGeom prst="rect">
            <a:avLst/>
          </a:prstGeom>
          <a:noFill/>
        </p:spPr>
        <p:txBody>
          <a:bodyPr wrap="square" rtlCol="0">
            <a:spAutoFit/>
          </a:bodyPr>
          <a:lstStyle/>
          <a:p>
            <a:pPr indent="446088"/>
            <a:r>
              <a:rPr lang="en-US" altLang="zh-CN" dirty="0" err="1"/>
              <a:t>SaveFileDialog</a:t>
            </a:r>
            <a:r>
              <a:rPr lang="zh-CN" altLang="zh-CN" dirty="0"/>
              <a:t>控件与</a:t>
            </a:r>
            <a:r>
              <a:rPr lang="en-US" altLang="zh-CN" dirty="0" err="1"/>
              <a:t>OpenFileDialog</a:t>
            </a:r>
            <a:r>
              <a:rPr lang="zh-CN" altLang="zh-CN" dirty="0"/>
              <a:t>控件类似，它用于保存文件。</a:t>
            </a:r>
            <a:r>
              <a:rPr lang="en-US" altLang="zh-CN" dirty="0" err="1"/>
              <a:t>SaveFileDialog</a:t>
            </a:r>
            <a:r>
              <a:rPr lang="zh-CN" altLang="zh-CN" dirty="0"/>
              <a:t>控件的属性也与</a:t>
            </a:r>
            <a:r>
              <a:rPr lang="en-US" altLang="zh-CN" dirty="0" err="1"/>
              <a:t>OpenFileDialog</a:t>
            </a:r>
            <a:r>
              <a:rPr lang="zh-CN" altLang="zh-CN" dirty="0"/>
              <a:t>控件类似，但它也有其专用的属性。表</a:t>
            </a:r>
            <a:r>
              <a:rPr lang="en-US" altLang="zh-CN" dirty="0"/>
              <a:t>4.17</a:t>
            </a:r>
            <a:r>
              <a:rPr lang="zh-CN" altLang="zh-CN" dirty="0"/>
              <a:t>列出了</a:t>
            </a:r>
            <a:r>
              <a:rPr lang="en-US" altLang="zh-CN" dirty="0" err="1"/>
              <a:t>SaveFileDialog</a:t>
            </a:r>
            <a:r>
              <a:rPr lang="zh-CN" altLang="zh-CN" dirty="0"/>
              <a:t>控件的常用属性</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032041209"/>
              </p:ext>
            </p:extLst>
          </p:nvPr>
        </p:nvGraphicFramePr>
        <p:xfrm>
          <a:off x="1169581" y="1646023"/>
          <a:ext cx="9218428" cy="4574023"/>
        </p:xfrm>
        <a:graphic>
          <a:graphicData uri="http://schemas.openxmlformats.org/drawingml/2006/table">
            <a:tbl>
              <a:tblPr firstRow="1" firstCol="1" bandRow="1"/>
              <a:tblGrid>
                <a:gridCol w="2096896"/>
                <a:gridCol w="7121532"/>
              </a:tblGrid>
              <a:tr h="240738">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40738">
                <a:tc>
                  <a:txBody>
                    <a:bodyPr/>
                    <a:lstStyle/>
                    <a:p>
                      <a:pPr algn="l">
                        <a:lnSpc>
                          <a:spcPts val="1560"/>
                        </a:lnSpc>
                        <a:spcAft>
                          <a:spcPts val="0"/>
                        </a:spcAft>
                        <a:tabLst>
                          <a:tab pos="5328920" algn="r"/>
                        </a:tabLst>
                      </a:pPr>
                      <a:r>
                        <a:rPr lang="en-US" sz="1400" kern="1050">
                          <a:effectLst/>
                          <a:latin typeface="Times New Roman"/>
                          <a:ea typeface="宋体"/>
                        </a:rPr>
                        <a:t>AddExtension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设置对话框在用户省略扩展名时是否自动在文件名后添加扩展名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CheckFileExists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设置对话框在用户指定不存在的文件名时是否显示警告</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CheckPathExists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设置对话框在用户指定不存在的路径时是否显示警告</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DefaultExt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获取或设置默认文件扩展名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DereferenceLinks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设置对话框是否返回快捷方式引用的文件的位置，或者是否返回快捷方式（</a:t>
                      </a:r>
                      <a:r>
                        <a:rPr lang="en-US" sz="1400" kern="1050">
                          <a:effectLst/>
                          <a:latin typeface="Times New Roman"/>
                          <a:ea typeface="宋体"/>
                        </a:rPr>
                        <a:t>.lnk</a:t>
                      </a:r>
                      <a:r>
                        <a:rPr lang="zh-CN" sz="1400" kern="1050">
                          <a:effectLst/>
                          <a:latin typeface="Times New Roman"/>
                          <a:ea typeface="宋体"/>
                        </a:rPr>
                        <a:t>）的位置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FileName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返回对话框中选定的文件名字符串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FileNames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获取对话框中所有选定文件的文件名。该属性是只读属性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2215">
                <a:tc>
                  <a:txBody>
                    <a:bodyPr/>
                    <a:lstStyle/>
                    <a:p>
                      <a:pPr algn="l">
                        <a:lnSpc>
                          <a:spcPts val="1560"/>
                        </a:lnSpc>
                        <a:spcAft>
                          <a:spcPts val="0"/>
                        </a:spcAft>
                        <a:tabLst>
                          <a:tab pos="5328920" algn="r"/>
                        </a:tabLst>
                      </a:pPr>
                      <a:r>
                        <a:rPr lang="en-US" sz="1400" kern="1050">
                          <a:effectLst/>
                          <a:latin typeface="Times New Roman"/>
                          <a:ea typeface="宋体"/>
                        </a:rPr>
                        <a:t>Filter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获取或设置文件名筛选器字符串，该字符串决定对话框的“另存为文件类型”或“文件类型”框中出现的选择内容。对于每个筛选项，筛选器字符串都包含筛选器说明，后接一垂直线条（</a:t>
                      </a:r>
                      <a:r>
                        <a:rPr lang="en-US" sz="1400" kern="1050">
                          <a:effectLst/>
                          <a:latin typeface="Times New Roman"/>
                          <a:ea typeface="宋体"/>
                        </a:rPr>
                        <a:t>|</a:t>
                      </a:r>
                      <a:r>
                        <a:rPr lang="zh-CN" sz="1400" kern="1050">
                          <a:effectLst/>
                          <a:latin typeface="Times New Roman"/>
                          <a:ea typeface="宋体"/>
                        </a:rPr>
                        <a:t>）和筛选器模式。不同筛选项的字符串由垂直线条隔开</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FilterIndex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获取或设置当前选定筛选器的索引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InitialDirectory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获取或设置显示的初始目录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RestoreDirectory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设置对话框在关闭前是否还原当前目录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ShowHelp</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设置对话框中是否显示“帮助”按钮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Title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获取或设置对话框标题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ValidateNames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设置对话框是否只接受有效的</a:t>
                      </a:r>
                      <a:r>
                        <a:rPr lang="en-US" sz="1400" kern="1050">
                          <a:effectLst/>
                          <a:latin typeface="Times New Roman"/>
                          <a:ea typeface="宋体"/>
                        </a:rPr>
                        <a:t> Win32 </a:t>
                      </a:r>
                      <a:r>
                        <a:rPr lang="zh-CN" sz="1400" kern="1050">
                          <a:effectLst/>
                          <a:latin typeface="Times New Roman"/>
                          <a:ea typeface="宋体"/>
                        </a:rPr>
                        <a:t>文件名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CreatPrompt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设置对话框在指定一个不存在的文件时，是否许可用户创建文件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738">
                <a:tc>
                  <a:txBody>
                    <a:bodyPr/>
                    <a:lstStyle/>
                    <a:p>
                      <a:pPr algn="l">
                        <a:lnSpc>
                          <a:spcPts val="1560"/>
                        </a:lnSpc>
                        <a:spcAft>
                          <a:spcPts val="0"/>
                        </a:spcAft>
                        <a:tabLst>
                          <a:tab pos="5328920" algn="r"/>
                        </a:tabLst>
                      </a:pPr>
                      <a:r>
                        <a:rPr lang="en-US" sz="1400" kern="1050">
                          <a:effectLst/>
                          <a:latin typeface="Times New Roman"/>
                          <a:ea typeface="宋体"/>
                        </a:rPr>
                        <a:t>OverWritePrompt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设置对话框在指定一个已经存在的文件时，是否许可用户覆盖该文件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21920517"/>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保存文件对话框</a:t>
            </a:r>
          </a:p>
        </p:txBody>
      </p:sp>
      <p:sp>
        <p:nvSpPr>
          <p:cNvPr id="3" name="TextBox 2"/>
          <p:cNvSpPr txBox="1"/>
          <p:nvPr/>
        </p:nvSpPr>
        <p:spPr>
          <a:xfrm>
            <a:off x="797442" y="765544"/>
            <a:ext cx="9835116" cy="1138773"/>
          </a:xfrm>
          <a:prstGeom prst="rect">
            <a:avLst/>
          </a:prstGeom>
          <a:noFill/>
        </p:spPr>
        <p:txBody>
          <a:bodyPr wrap="square" rtlCol="0">
            <a:spAutoFit/>
          </a:bodyPr>
          <a:lstStyle/>
          <a:p>
            <a:pPr indent="446088"/>
            <a:r>
              <a:rPr lang="zh-CN" altLang="zh-CN" dirty="0"/>
              <a:t>【例</a:t>
            </a:r>
            <a:r>
              <a:rPr lang="en-US" altLang="zh-CN" dirty="0"/>
              <a:t>4.14</a:t>
            </a:r>
            <a:r>
              <a:rPr lang="zh-CN" altLang="zh-CN" dirty="0"/>
              <a:t>】</a:t>
            </a:r>
            <a:r>
              <a:rPr lang="en-US" altLang="zh-CN" dirty="0"/>
              <a:t> </a:t>
            </a:r>
            <a:r>
              <a:rPr lang="en-US" altLang="zh-CN" dirty="0" err="1"/>
              <a:t>SaveFileDialog</a:t>
            </a:r>
            <a:r>
              <a:rPr lang="zh-CN" altLang="zh-CN" dirty="0"/>
              <a:t>控件示例。</a:t>
            </a:r>
          </a:p>
          <a:p>
            <a:pPr indent="446088"/>
            <a:r>
              <a:rPr lang="zh-CN" altLang="zh-CN" dirty="0"/>
              <a:t>在例</a:t>
            </a:r>
            <a:r>
              <a:rPr lang="en-US" altLang="zh-CN" dirty="0"/>
              <a:t>4.13</a:t>
            </a:r>
            <a:r>
              <a:rPr lang="zh-CN" altLang="zh-CN" dirty="0"/>
              <a:t>的基础上增加</a:t>
            </a:r>
            <a:r>
              <a:rPr lang="en-US" altLang="zh-CN" dirty="0"/>
              <a:t>1</a:t>
            </a:r>
            <a:r>
              <a:rPr lang="zh-CN" altLang="zh-CN" dirty="0"/>
              <a:t>个</a:t>
            </a:r>
            <a:r>
              <a:rPr lang="en-US" altLang="zh-CN" dirty="0" err="1"/>
              <a:t>SaveFileDialog</a:t>
            </a:r>
            <a:r>
              <a:rPr lang="zh-CN" altLang="zh-CN" dirty="0"/>
              <a:t>控件和按钮，设置按钮的</a:t>
            </a:r>
            <a:r>
              <a:rPr lang="en-US" altLang="zh-CN" dirty="0"/>
              <a:t>Text</a:t>
            </a:r>
            <a:r>
              <a:rPr lang="zh-CN" altLang="zh-CN" dirty="0"/>
              <a:t>属性为“保存”，将例</a:t>
            </a:r>
            <a:r>
              <a:rPr lang="en-US" altLang="zh-CN" dirty="0"/>
              <a:t>4.13</a:t>
            </a:r>
            <a:r>
              <a:rPr lang="zh-CN" altLang="zh-CN" dirty="0"/>
              <a:t>中打开的文件修改后再保存。</a:t>
            </a:r>
          </a:p>
          <a:p>
            <a:pPr indent="446088"/>
            <a:r>
              <a:rPr lang="zh-CN" altLang="zh-CN" dirty="0"/>
              <a:t>程序代码如下</a:t>
            </a:r>
            <a:r>
              <a:rPr lang="zh-CN" altLang="zh-CN" dirty="0" smtClean="0"/>
              <a:t>：</a:t>
            </a:r>
            <a:endParaRPr lang="zh-CN" altLang="zh-CN" dirty="0"/>
          </a:p>
        </p:txBody>
      </p:sp>
      <p:sp>
        <p:nvSpPr>
          <p:cNvPr id="4" name="TextBox 3"/>
          <p:cNvSpPr txBox="1"/>
          <p:nvPr/>
        </p:nvSpPr>
        <p:spPr>
          <a:xfrm>
            <a:off x="1275902" y="1878773"/>
            <a:ext cx="8527317" cy="4705945"/>
          </a:xfrm>
          <a:prstGeom prst="roundRect">
            <a:avLst>
              <a:gd name="adj" fmla="val 4177"/>
            </a:avLst>
          </a:prstGeom>
          <a:solidFill>
            <a:schemeClr val="accent5">
              <a:lumMod val="40000"/>
              <a:lumOff val="60000"/>
            </a:schemeClr>
          </a:solidFill>
        </p:spPr>
        <p:txBody>
          <a:bodyPr wrap="square" rtlCol="0">
            <a:spAutoFit/>
          </a:bodyPr>
          <a:lstStyle/>
          <a:p>
            <a:r>
              <a:rPr lang="en-US" altLang="zh-CN" sz="1400" dirty="0"/>
              <a:t>Private Sub Button2_Click(</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a:t>
            </a:r>
            <a:r>
              <a:rPr lang="en-US" altLang="zh-CN" sz="1400" dirty="0" err="1"/>
              <a:t>System.EventArgs</a:t>
            </a:r>
            <a:r>
              <a:rPr lang="en-US" altLang="zh-CN" sz="1400" dirty="0"/>
              <a:t>)</a:t>
            </a:r>
            <a:endParaRPr lang="zh-CN" altLang="zh-CN" sz="1400" dirty="0"/>
          </a:p>
          <a:p>
            <a:r>
              <a:rPr lang="en-US" altLang="zh-CN" sz="1400" dirty="0"/>
              <a:t>						</a:t>
            </a:r>
            <a:r>
              <a:rPr lang="en-US" altLang="zh-CN" sz="1400" dirty="0" smtClean="0"/>
              <a:t>Handles </a:t>
            </a:r>
            <a:r>
              <a:rPr lang="en-US" altLang="zh-CN" sz="1400" dirty="0"/>
              <a:t>Button2.Click</a:t>
            </a:r>
            <a:endParaRPr lang="zh-CN" altLang="zh-CN" sz="1400" dirty="0"/>
          </a:p>
          <a:p>
            <a:r>
              <a:rPr lang="en-US" altLang="zh-CN" sz="1400" dirty="0"/>
              <a:t>    SaveFileDialog1.Filter = "</a:t>
            </a:r>
            <a:r>
              <a:rPr lang="zh-CN" altLang="zh-CN" sz="1400" dirty="0"/>
              <a:t>文本文件</a:t>
            </a:r>
            <a:r>
              <a:rPr lang="en-US" altLang="zh-CN" sz="1400" dirty="0"/>
              <a:t>(*.txt)|*.txt|</a:t>
            </a:r>
            <a:r>
              <a:rPr lang="zh-CN" altLang="zh-CN" sz="1400" dirty="0"/>
              <a:t>所有文件</a:t>
            </a:r>
            <a:r>
              <a:rPr lang="en-US" altLang="zh-CN" sz="1400" dirty="0"/>
              <a:t>(*.*)|*.*"</a:t>
            </a:r>
            <a:endParaRPr lang="zh-CN" altLang="zh-CN" sz="1400" dirty="0"/>
          </a:p>
          <a:p>
            <a:r>
              <a:rPr lang="en-US" altLang="zh-CN" sz="1400" dirty="0"/>
              <a:t>    SaveFileDialog1.FilterIndex = 2</a:t>
            </a:r>
            <a:endParaRPr lang="zh-CN" altLang="zh-CN" sz="1400" dirty="0"/>
          </a:p>
          <a:p>
            <a:r>
              <a:rPr lang="en-US" altLang="zh-CN" sz="1400" dirty="0"/>
              <a:t>    SaveFileDialog1.RestoreDirectory = True</a:t>
            </a:r>
            <a:endParaRPr lang="zh-CN" altLang="zh-CN" sz="1400" dirty="0"/>
          </a:p>
          <a:p>
            <a:r>
              <a:rPr lang="en-US" altLang="zh-CN" sz="1400" dirty="0"/>
              <a:t>    SaveFileDialog1.ShowDialog()</a:t>
            </a:r>
            <a:endParaRPr lang="zh-CN" altLang="zh-CN" sz="1400" dirty="0"/>
          </a:p>
          <a:p>
            <a:r>
              <a:rPr lang="en-US" altLang="zh-CN" sz="1400" dirty="0"/>
              <a:t>End Sub</a:t>
            </a:r>
            <a:endParaRPr lang="zh-CN" altLang="zh-CN" sz="1400" dirty="0"/>
          </a:p>
          <a:p>
            <a:r>
              <a:rPr lang="en-US" altLang="zh-CN" sz="1400" dirty="0"/>
              <a:t> </a:t>
            </a:r>
            <a:endParaRPr lang="zh-CN" altLang="zh-CN" sz="1400" dirty="0"/>
          </a:p>
          <a:p>
            <a:r>
              <a:rPr lang="en-US" altLang="zh-CN" sz="1400" dirty="0"/>
              <a:t>Private Sub SaveFileDialog1_FileOk(</a:t>
            </a:r>
            <a:r>
              <a:rPr lang="en-US" altLang="zh-CN" sz="1400" dirty="0" err="1"/>
              <a:t>ByVal</a:t>
            </a:r>
            <a:r>
              <a:rPr lang="en-US" altLang="zh-CN" sz="1400" dirty="0"/>
              <a:t> sender As </a:t>
            </a:r>
            <a:r>
              <a:rPr lang="en-US" altLang="zh-CN" sz="1400" dirty="0" err="1"/>
              <a:t>System.Object</a:t>
            </a:r>
            <a:r>
              <a:rPr lang="en-US" altLang="zh-CN" sz="1400" dirty="0"/>
              <a:t>,</a:t>
            </a:r>
            <a:endParaRPr lang="zh-CN" altLang="zh-CN" sz="1400" dirty="0"/>
          </a:p>
          <a:p>
            <a:r>
              <a:rPr lang="en-US" altLang="zh-CN" sz="1400" dirty="0"/>
              <a:t>			</a:t>
            </a:r>
            <a:r>
              <a:rPr lang="en-US" altLang="zh-CN" sz="1400" dirty="0" err="1" smtClean="0"/>
              <a:t>ByVal</a:t>
            </a:r>
            <a:r>
              <a:rPr lang="en-US" altLang="zh-CN" sz="1400" dirty="0" smtClean="0"/>
              <a:t> </a:t>
            </a:r>
            <a:r>
              <a:rPr lang="en-US" altLang="zh-CN" sz="1400" dirty="0"/>
              <a:t>e As </a:t>
            </a:r>
            <a:r>
              <a:rPr lang="en-US" altLang="zh-CN" sz="1400" dirty="0" err="1"/>
              <a:t>System.ComponentModel.CancelEventArgs</a:t>
            </a:r>
            <a:r>
              <a:rPr lang="en-US" altLang="zh-CN" sz="1400" dirty="0"/>
              <a:t>) Handles SaveFileDialog1.FileOk</a:t>
            </a:r>
            <a:endParaRPr lang="zh-CN" altLang="zh-CN" sz="1400" dirty="0"/>
          </a:p>
          <a:p>
            <a:r>
              <a:rPr lang="en-US" altLang="zh-CN" sz="1400" dirty="0"/>
              <a:t>    Dim filename As String</a:t>
            </a:r>
            <a:endParaRPr lang="zh-CN" altLang="zh-CN" sz="1400" dirty="0"/>
          </a:p>
          <a:p>
            <a:r>
              <a:rPr lang="en-US" altLang="zh-CN" sz="1400" dirty="0"/>
              <a:t>    Dim f As </a:t>
            </a:r>
            <a:r>
              <a:rPr lang="en-US" altLang="zh-CN" sz="1400" dirty="0" err="1"/>
              <a:t>System.IO.File</a:t>
            </a:r>
            <a:endParaRPr lang="zh-CN" altLang="zh-CN" sz="1400" dirty="0"/>
          </a:p>
          <a:p>
            <a:r>
              <a:rPr lang="en-US" altLang="zh-CN" sz="1400" dirty="0"/>
              <a:t>    Dim w As </a:t>
            </a:r>
            <a:r>
              <a:rPr lang="en-US" altLang="zh-CN" sz="1400" dirty="0" err="1"/>
              <a:t>System.IO.StreamWriter</a:t>
            </a:r>
            <a:endParaRPr lang="zh-CN" altLang="zh-CN" sz="1400" dirty="0"/>
          </a:p>
          <a:p>
            <a:r>
              <a:rPr lang="en-US" altLang="zh-CN" sz="1400" dirty="0"/>
              <a:t>    filename = SaveFileDialog1.FileName</a:t>
            </a:r>
            <a:endParaRPr lang="zh-CN" altLang="zh-CN" sz="1400" dirty="0"/>
          </a:p>
          <a:p>
            <a:r>
              <a:rPr lang="en-US" altLang="zh-CN" sz="1400" dirty="0"/>
              <a:t>    If Not (filename Is Nothing) Then</a:t>
            </a:r>
            <a:endParaRPr lang="zh-CN" altLang="zh-CN" sz="1400" dirty="0"/>
          </a:p>
          <a:p>
            <a:r>
              <a:rPr lang="en-US" altLang="zh-CN" sz="1400" dirty="0"/>
              <a:t>        w = </a:t>
            </a:r>
            <a:r>
              <a:rPr lang="en-US" altLang="zh-CN" sz="1400" dirty="0" err="1"/>
              <a:t>f.CreateText</a:t>
            </a:r>
            <a:r>
              <a:rPr lang="en-US" altLang="zh-CN" sz="1400" dirty="0"/>
              <a:t>(filename)</a:t>
            </a:r>
            <a:endParaRPr lang="zh-CN" altLang="zh-CN" sz="1400" dirty="0"/>
          </a:p>
          <a:p>
            <a:r>
              <a:rPr lang="en-US" altLang="zh-CN" sz="1400" dirty="0"/>
              <a:t>        </a:t>
            </a:r>
            <a:r>
              <a:rPr lang="en-US" altLang="zh-CN" sz="1400" dirty="0" err="1"/>
              <a:t>w.Write</a:t>
            </a:r>
            <a:r>
              <a:rPr lang="en-US" altLang="zh-CN" sz="1400" dirty="0"/>
              <a:t>(TextBox1.Text)</a:t>
            </a:r>
            <a:endParaRPr lang="zh-CN" altLang="zh-CN" sz="1400" dirty="0"/>
          </a:p>
          <a:p>
            <a:r>
              <a:rPr lang="en-US" altLang="zh-CN" sz="1400" dirty="0"/>
              <a:t>        </a:t>
            </a:r>
            <a:r>
              <a:rPr lang="en-US" altLang="zh-CN" sz="1400" dirty="0" err="1"/>
              <a:t>w.Close</a:t>
            </a:r>
            <a:r>
              <a:rPr lang="en-US" altLang="zh-CN" sz="1400" dirty="0"/>
              <a:t>()</a:t>
            </a:r>
            <a:endParaRPr lang="zh-CN" altLang="zh-CN" sz="1400" dirty="0"/>
          </a:p>
          <a:p>
            <a:r>
              <a:rPr lang="en-US" altLang="zh-CN" sz="1400" dirty="0"/>
              <a:t>    End If</a:t>
            </a:r>
            <a:endParaRPr lang="zh-CN" altLang="zh-CN" sz="1400" dirty="0"/>
          </a:p>
          <a:p>
            <a:r>
              <a:rPr lang="en-US" altLang="zh-CN" sz="1400" dirty="0"/>
              <a:t>End </a:t>
            </a:r>
            <a:r>
              <a:rPr lang="en-US" altLang="zh-CN" sz="1400" dirty="0" smtClean="0"/>
              <a:t>Sub</a:t>
            </a:r>
            <a:endParaRPr lang="zh-CN" altLang="zh-CN" sz="1400" dirty="0"/>
          </a:p>
        </p:txBody>
      </p:sp>
    </p:spTree>
    <p:extLst>
      <p:ext uri="{BB962C8B-B14F-4D97-AF65-F5344CB8AC3E}">
        <p14:creationId xmlns:p14="http://schemas.microsoft.com/office/powerpoint/2010/main" val="39838196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90294"/>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图</a:t>
            </a:r>
            <a:r>
              <a:rPr lang="en-US" altLang="zh-CN" dirty="0" smtClean="0"/>
              <a:t> </a:t>
            </a:r>
            <a:r>
              <a:rPr lang="zh-CN" altLang="zh-CN" dirty="0" smtClean="0"/>
              <a:t>标</a:t>
            </a:r>
            <a:r>
              <a:rPr lang="en-US" altLang="zh-CN" dirty="0" smtClean="0"/>
              <a:t> </a:t>
            </a:r>
            <a:r>
              <a:rPr lang="zh-CN" altLang="zh-CN" dirty="0" smtClean="0"/>
              <a:t>按</a:t>
            </a:r>
            <a:r>
              <a:rPr lang="en-US" altLang="zh-CN" dirty="0" smtClean="0"/>
              <a:t> </a:t>
            </a:r>
            <a:r>
              <a:rPr lang="zh-CN" altLang="zh-CN" dirty="0" smtClean="0"/>
              <a:t>钮</a:t>
            </a:r>
            <a:endParaRPr lang="zh-CN" altLang="en-US" dirty="0"/>
          </a:p>
        </p:txBody>
      </p:sp>
      <p:sp>
        <p:nvSpPr>
          <p:cNvPr id="3" name="TextBox 2"/>
          <p:cNvSpPr txBox="1"/>
          <p:nvPr/>
        </p:nvSpPr>
        <p:spPr>
          <a:xfrm>
            <a:off x="1052623" y="1031358"/>
            <a:ext cx="9260958" cy="832407"/>
          </a:xfrm>
          <a:prstGeom prst="rect">
            <a:avLst/>
          </a:prstGeom>
          <a:noFill/>
        </p:spPr>
        <p:txBody>
          <a:bodyPr wrap="square" rtlCol="0">
            <a:spAutoFit/>
          </a:bodyPr>
          <a:lstStyle/>
          <a:p>
            <a:pPr indent="446088">
              <a:lnSpc>
                <a:spcPct val="150000"/>
              </a:lnSpc>
            </a:pPr>
            <a:r>
              <a:rPr lang="zh-CN" altLang="zh-CN" dirty="0"/>
              <a:t>（</a:t>
            </a:r>
            <a:r>
              <a:rPr lang="en-US" altLang="zh-CN" dirty="0"/>
              <a:t>5</a:t>
            </a:r>
            <a:r>
              <a:rPr lang="zh-CN" altLang="zh-CN" dirty="0"/>
              <a:t>）运行程序。连续单击按钮，随着状态的改变，按钮上的图标和文字会呈现不同的效果，如图</a:t>
            </a:r>
            <a:r>
              <a:rPr lang="en-US" altLang="zh-CN" dirty="0"/>
              <a:t>4.4</a:t>
            </a:r>
            <a:r>
              <a:rPr lang="zh-CN" altLang="zh-CN" dirty="0"/>
              <a:t>所示</a:t>
            </a:r>
            <a:r>
              <a:rPr lang="zh-CN" altLang="zh-CN" dirty="0" smtClean="0"/>
              <a:t>。</a:t>
            </a:r>
            <a:endParaRPr lang="zh-CN" altLang="zh-CN" dirty="0"/>
          </a:p>
        </p:txBody>
      </p:sp>
      <p:pic>
        <p:nvPicPr>
          <p:cNvPr id="5122" name="Picture 2" descr="4t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2120" y="2118946"/>
            <a:ext cx="2636875" cy="16279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7362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保存文件对话框</a:t>
            </a:r>
          </a:p>
        </p:txBody>
      </p:sp>
      <p:sp>
        <p:nvSpPr>
          <p:cNvPr id="3" name="矩形 2"/>
          <p:cNvSpPr/>
          <p:nvPr/>
        </p:nvSpPr>
        <p:spPr>
          <a:xfrm>
            <a:off x="1250584" y="1055462"/>
            <a:ext cx="3405099" cy="353943"/>
          </a:xfrm>
          <a:prstGeom prst="rect">
            <a:avLst/>
          </a:prstGeom>
        </p:spPr>
        <p:txBody>
          <a:bodyPr wrap="none">
            <a:spAutoFit/>
          </a:bodyPr>
          <a:lstStyle/>
          <a:p>
            <a:r>
              <a:rPr lang="zh-CN" altLang="zh-CN" dirty="0"/>
              <a:t>程序运行后的界面如图</a:t>
            </a:r>
            <a:r>
              <a:rPr lang="en-US" altLang="zh-CN" dirty="0"/>
              <a:t>4.31</a:t>
            </a:r>
            <a:r>
              <a:rPr lang="zh-CN" altLang="zh-CN" dirty="0"/>
              <a:t>所示。</a:t>
            </a:r>
          </a:p>
        </p:txBody>
      </p:sp>
      <p:pic>
        <p:nvPicPr>
          <p:cNvPr id="58370" name="Picture 2" descr="4t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9311" y="1600790"/>
            <a:ext cx="3602207" cy="2609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990639"/>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保存文件对话框</a:t>
            </a:r>
          </a:p>
        </p:txBody>
      </p:sp>
      <p:sp>
        <p:nvSpPr>
          <p:cNvPr id="3" name="TextBox 2"/>
          <p:cNvSpPr txBox="1"/>
          <p:nvPr/>
        </p:nvSpPr>
        <p:spPr>
          <a:xfrm>
            <a:off x="1020726" y="776177"/>
            <a:ext cx="9473609" cy="353943"/>
          </a:xfrm>
          <a:prstGeom prst="rect">
            <a:avLst/>
          </a:prstGeom>
          <a:noFill/>
        </p:spPr>
        <p:txBody>
          <a:bodyPr wrap="square" rtlCol="0">
            <a:spAutoFit/>
          </a:bodyPr>
          <a:lstStyle/>
          <a:p>
            <a:r>
              <a:rPr lang="zh-CN" altLang="zh-CN" dirty="0"/>
              <a:t>打开文件后修改文本框中的内容，然后单击“保存”按钮，弹出“另存为”对话框，如图</a:t>
            </a:r>
            <a:r>
              <a:rPr lang="en-US" altLang="zh-CN" dirty="0"/>
              <a:t>4.32</a:t>
            </a:r>
            <a:r>
              <a:rPr lang="zh-CN" altLang="zh-CN" dirty="0"/>
              <a:t>所示</a:t>
            </a:r>
            <a:r>
              <a:rPr lang="zh-CN" altLang="zh-CN" dirty="0" smtClean="0"/>
              <a:t>。</a:t>
            </a:r>
            <a:endParaRPr lang="zh-CN" altLang="zh-CN" dirty="0"/>
          </a:p>
        </p:txBody>
      </p:sp>
      <p:pic>
        <p:nvPicPr>
          <p:cNvPr id="59394" name="Picture 2" descr="4t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0700" y="1276092"/>
            <a:ext cx="5301444" cy="3944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25409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267995" y="2644509"/>
            <a:ext cx="2578827"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“颜色”对话框</a:t>
            </a:r>
          </a:p>
        </p:txBody>
      </p:sp>
      <p:cxnSp>
        <p:nvCxnSpPr>
          <p:cNvPr id="11" name="直接连接符 10"/>
          <p:cNvCxnSpPr/>
          <p:nvPr/>
        </p:nvCxnSpPr>
        <p:spPr>
          <a:xfrm>
            <a:off x="5032119" y="3157833"/>
            <a:ext cx="3016728" cy="872"/>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1853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“颜色”对话框</a:t>
            </a:r>
          </a:p>
        </p:txBody>
      </p:sp>
      <p:sp>
        <p:nvSpPr>
          <p:cNvPr id="3" name="TextBox 2"/>
          <p:cNvSpPr txBox="1"/>
          <p:nvPr/>
        </p:nvSpPr>
        <p:spPr>
          <a:xfrm>
            <a:off x="839972" y="893135"/>
            <a:ext cx="9462977" cy="615553"/>
          </a:xfrm>
          <a:prstGeom prst="rect">
            <a:avLst/>
          </a:prstGeom>
          <a:noFill/>
        </p:spPr>
        <p:txBody>
          <a:bodyPr wrap="square" rtlCol="0">
            <a:spAutoFit/>
          </a:bodyPr>
          <a:lstStyle/>
          <a:p>
            <a:pPr indent="446088"/>
            <a:r>
              <a:rPr lang="en-US" altLang="zh-CN" dirty="0" err="1"/>
              <a:t>ColorDialog</a:t>
            </a:r>
            <a:r>
              <a:rPr lang="zh-CN" altLang="zh-CN" dirty="0"/>
              <a:t>控件用于显示“颜色”对话框，以便用户为窗体的其他对象设置颜色，</a:t>
            </a:r>
            <a:r>
              <a:rPr lang="en-US" altLang="zh-CN" dirty="0" err="1"/>
              <a:t>ColorDialog</a:t>
            </a:r>
            <a:r>
              <a:rPr lang="zh-CN" altLang="zh-CN" dirty="0"/>
              <a:t>控件允许用户选择</a:t>
            </a:r>
            <a:r>
              <a:rPr lang="en-US" altLang="zh-CN" dirty="0"/>
              <a:t>48</a:t>
            </a:r>
            <a:r>
              <a:rPr lang="zh-CN" altLang="zh-CN" dirty="0"/>
              <a:t>种颜色，如图</a:t>
            </a:r>
            <a:r>
              <a:rPr lang="en-US" altLang="zh-CN" dirty="0"/>
              <a:t>4.33</a:t>
            </a:r>
            <a:r>
              <a:rPr lang="zh-CN" altLang="zh-CN" dirty="0"/>
              <a:t>所示。</a:t>
            </a:r>
            <a:endParaRPr lang="zh-CN" altLang="en-US" dirty="0"/>
          </a:p>
        </p:txBody>
      </p:sp>
      <p:pic>
        <p:nvPicPr>
          <p:cNvPr id="60418" name="Picture 2" descr="4t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7714" y="1722473"/>
            <a:ext cx="6937612" cy="28495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9954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“颜色”对话框</a:t>
            </a:r>
          </a:p>
        </p:txBody>
      </p:sp>
      <p:sp>
        <p:nvSpPr>
          <p:cNvPr id="3" name="矩形 2"/>
          <p:cNvSpPr/>
          <p:nvPr/>
        </p:nvSpPr>
        <p:spPr>
          <a:xfrm>
            <a:off x="1504179" y="828914"/>
            <a:ext cx="3780202" cy="353943"/>
          </a:xfrm>
          <a:prstGeom prst="rect">
            <a:avLst/>
          </a:prstGeom>
        </p:spPr>
        <p:txBody>
          <a:bodyPr wrap="none">
            <a:spAutoFit/>
          </a:bodyPr>
          <a:lstStyle/>
          <a:p>
            <a:r>
              <a:rPr lang="en-US" altLang="zh-CN" dirty="0" err="1"/>
              <a:t>ColorDialog</a:t>
            </a:r>
            <a:r>
              <a:rPr lang="zh-CN" altLang="zh-CN" dirty="0"/>
              <a:t>控件的常用属性见表</a:t>
            </a:r>
            <a:r>
              <a:rPr lang="en-US" altLang="zh-CN" dirty="0"/>
              <a:t>4.18</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1129023767"/>
              </p:ext>
            </p:extLst>
          </p:nvPr>
        </p:nvGraphicFramePr>
        <p:xfrm>
          <a:off x="2651021" y="1296324"/>
          <a:ext cx="6897016" cy="2595192"/>
        </p:xfrm>
        <a:graphic>
          <a:graphicData uri="http://schemas.openxmlformats.org/drawingml/2006/table">
            <a:tbl>
              <a:tblPr firstRow="1" firstCol="1" bandRow="1"/>
              <a:tblGrid>
                <a:gridCol w="1676797"/>
                <a:gridCol w="5220219"/>
              </a:tblGrid>
              <a:tr h="324399">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24399">
                <a:tc>
                  <a:txBody>
                    <a:bodyPr/>
                    <a:lstStyle/>
                    <a:p>
                      <a:pPr algn="l">
                        <a:lnSpc>
                          <a:spcPts val="1560"/>
                        </a:lnSpc>
                        <a:spcAft>
                          <a:spcPts val="0"/>
                        </a:spcAft>
                        <a:tabLst>
                          <a:tab pos="5328920" algn="r"/>
                        </a:tabLst>
                      </a:pPr>
                      <a:r>
                        <a:rPr lang="en-US" sz="1400" kern="1050">
                          <a:effectLst/>
                          <a:latin typeface="Times New Roman"/>
                          <a:ea typeface="宋体"/>
                        </a:rPr>
                        <a:t>AllowFullOpen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设置该对话框是否可以使用用户自定义的颜色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399">
                <a:tc>
                  <a:txBody>
                    <a:bodyPr/>
                    <a:lstStyle/>
                    <a:p>
                      <a:pPr algn="l">
                        <a:lnSpc>
                          <a:spcPts val="1560"/>
                        </a:lnSpc>
                        <a:spcAft>
                          <a:spcPts val="0"/>
                        </a:spcAft>
                        <a:tabLst>
                          <a:tab pos="5328920" algn="r"/>
                        </a:tabLst>
                      </a:pPr>
                      <a:r>
                        <a:rPr lang="en-US" sz="1400" kern="1050">
                          <a:effectLst/>
                          <a:latin typeface="Times New Roman"/>
                          <a:ea typeface="宋体"/>
                        </a:rPr>
                        <a:t>AnyColor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设置对话框是否显示基本颜色集中可用的所有颜色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399">
                <a:tc>
                  <a:txBody>
                    <a:bodyPr/>
                    <a:lstStyle/>
                    <a:p>
                      <a:pPr algn="l">
                        <a:lnSpc>
                          <a:spcPts val="1560"/>
                        </a:lnSpc>
                        <a:spcAft>
                          <a:spcPts val="0"/>
                        </a:spcAft>
                        <a:tabLst>
                          <a:tab pos="5328920" algn="r"/>
                        </a:tabLst>
                      </a:pPr>
                      <a:r>
                        <a:rPr lang="en-US" sz="1400" kern="1050">
                          <a:effectLst/>
                          <a:latin typeface="Times New Roman"/>
                          <a:ea typeface="宋体"/>
                        </a:rPr>
                        <a:t>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获取或设置用户选定的颜色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399">
                <a:tc>
                  <a:txBody>
                    <a:bodyPr/>
                    <a:lstStyle/>
                    <a:p>
                      <a:pPr algn="l">
                        <a:lnSpc>
                          <a:spcPts val="1560"/>
                        </a:lnSpc>
                        <a:spcAft>
                          <a:spcPts val="0"/>
                        </a:spcAft>
                        <a:tabLst>
                          <a:tab pos="5328920" algn="r"/>
                        </a:tabLst>
                      </a:pPr>
                      <a:r>
                        <a:rPr lang="en-US" sz="1400" kern="1050">
                          <a:effectLst/>
                          <a:latin typeface="Times New Roman"/>
                          <a:ea typeface="宋体"/>
                        </a:rPr>
                        <a:t>CustomColors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获取或设置对话框中显示的自定义颜色集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399">
                <a:tc>
                  <a:txBody>
                    <a:bodyPr/>
                    <a:lstStyle/>
                    <a:p>
                      <a:pPr algn="l">
                        <a:lnSpc>
                          <a:spcPts val="1560"/>
                        </a:lnSpc>
                        <a:spcAft>
                          <a:spcPts val="0"/>
                        </a:spcAft>
                        <a:tabLst>
                          <a:tab pos="5328920" algn="r"/>
                        </a:tabLst>
                      </a:pPr>
                      <a:r>
                        <a:rPr lang="en-US" sz="1400" kern="1050">
                          <a:effectLst/>
                          <a:latin typeface="Times New Roman"/>
                          <a:ea typeface="宋体"/>
                        </a:rPr>
                        <a:t>FullOpen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设置用于创建自定义颜色的控件在对话框打开时是否可见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399">
                <a:tc>
                  <a:txBody>
                    <a:bodyPr/>
                    <a:lstStyle/>
                    <a:p>
                      <a:pPr algn="l">
                        <a:lnSpc>
                          <a:spcPts val="1560"/>
                        </a:lnSpc>
                        <a:spcAft>
                          <a:spcPts val="0"/>
                        </a:spcAft>
                        <a:tabLst>
                          <a:tab pos="5328920" algn="r"/>
                        </a:tabLst>
                      </a:pPr>
                      <a:r>
                        <a:rPr lang="en-US" sz="1400" kern="1050">
                          <a:effectLst/>
                          <a:latin typeface="Times New Roman"/>
                          <a:ea typeface="宋体"/>
                        </a:rPr>
                        <a:t>ShowHelp</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设置在对话框中是否显示“帮助”按钮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399">
                <a:tc>
                  <a:txBody>
                    <a:bodyPr/>
                    <a:lstStyle/>
                    <a:p>
                      <a:pPr algn="l">
                        <a:lnSpc>
                          <a:spcPts val="1560"/>
                        </a:lnSpc>
                        <a:spcAft>
                          <a:spcPts val="0"/>
                        </a:spcAft>
                        <a:tabLst>
                          <a:tab pos="5328920" algn="r"/>
                        </a:tabLst>
                      </a:pPr>
                      <a:r>
                        <a:rPr lang="en-US" sz="1400" kern="1050">
                          <a:effectLst/>
                          <a:latin typeface="Times New Roman"/>
                          <a:ea typeface="宋体"/>
                        </a:rPr>
                        <a:t>SolidColorOnly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设置对话框是否限制用户只选择纯色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851565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“颜色”对话框</a:t>
            </a:r>
          </a:p>
        </p:txBody>
      </p:sp>
      <p:sp>
        <p:nvSpPr>
          <p:cNvPr id="3" name="TextBox 2"/>
          <p:cNvSpPr txBox="1"/>
          <p:nvPr/>
        </p:nvSpPr>
        <p:spPr>
          <a:xfrm>
            <a:off x="754912" y="754912"/>
            <a:ext cx="9686260" cy="877163"/>
          </a:xfrm>
          <a:prstGeom prst="rect">
            <a:avLst/>
          </a:prstGeom>
          <a:noFill/>
        </p:spPr>
        <p:txBody>
          <a:bodyPr wrap="square" rtlCol="0">
            <a:spAutoFit/>
          </a:bodyPr>
          <a:lstStyle/>
          <a:p>
            <a:pPr indent="446088"/>
            <a:r>
              <a:rPr lang="zh-CN" altLang="zh-CN" dirty="0"/>
              <a:t>【例</a:t>
            </a:r>
            <a:r>
              <a:rPr lang="en-US" altLang="zh-CN" dirty="0"/>
              <a:t>4.15</a:t>
            </a:r>
            <a:r>
              <a:rPr lang="zh-CN" altLang="zh-CN" dirty="0"/>
              <a:t>】 颜色对话框示例。</a:t>
            </a:r>
          </a:p>
          <a:p>
            <a:pPr indent="446088"/>
            <a:r>
              <a:rPr lang="zh-CN" altLang="zh-CN" dirty="0"/>
              <a:t>在例</a:t>
            </a:r>
            <a:r>
              <a:rPr lang="en-US" altLang="zh-CN" dirty="0"/>
              <a:t>4.14</a:t>
            </a:r>
            <a:r>
              <a:rPr lang="zh-CN" altLang="zh-CN" dirty="0"/>
              <a:t>的基础上再增加</a:t>
            </a:r>
            <a:r>
              <a:rPr lang="en-US" altLang="zh-CN" dirty="0"/>
              <a:t>1</a:t>
            </a:r>
            <a:r>
              <a:rPr lang="zh-CN" altLang="zh-CN" dirty="0"/>
              <a:t>个</a:t>
            </a:r>
            <a:r>
              <a:rPr lang="en-US" altLang="zh-CN" dirty="0" err="1"/>
              <a:t>ColorDialog</a:t>
            </a:r>
            <a:r>
              <a:rPr lang="zh-CN" altLang="zh-CN" dirty="0"/>
              <a:t>控件和</a:t>
            </a:r>
            <a:r>
              <a:rPr lang="en-US" altLang="zh-CN" dirty="0"/>
              <a:t>1</a:t>
            </a:r>
            <a:r>
              <a:rPr lang="zh-CN" altLang="zh-CN" dirty="0"/>
              <a:t>个按钮，设置按钮的</a:t>
            </a:r>
            <a:r>
              <a:rPr lang="en-US" altLang="zh-CN" dirty="0"/>
              <a:t>Text</a:t>
            </a:r>
            <a:r>
              <a:rPr lang="zh-CN" altLang="zh-CN" dirty="0"/>
              <a:t>属性为“颜色”，如图</a:t>
            </a:r>
            <a:r>
              <a:rPr lang="en-US" altLang="zh-CN" dirty="0"/>
              <a:t>4.34</a:t>
            </a:r>
            <a:r>
              <a:rPr lang="zh-CN" altLang="zh-CN" dirty="0"/>
              <a:t>所示。编程实现当单击“颜色”按钮时，能改变文本框的背景色</a:t>
            </a:r>
            <a:r>
              <a:rPr lang="zh-CN" altLang="zh-CN" dirty="0" smtClean="0"/>
              <a:t>。</a:t>
            </a:r>
            <a:endParaRPr lang="zh-CN" altLang="zh-CN" dirty="0"/>
          </a:p>
        </p:txBody>
      </p:sp>
      <p:pic>
        <p:nvPicPr>
          <p:cNvPr id="63490" name="Picture 2" descr="4t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1015" y="1632075"/>
            <a:ext cx="2954965" cy="2255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38095" y="3900455"/>
            <a:ext cx="1710725" cy="353943"/>
          </a:xfrm>
          <a:prstGeom prst="rect">
            <a:avLst/>
          </a:prstGeom>
        </p:spPr>
        <p:txBody>
          <a:bodyPr wrap="none">
            <a:spAutoFit/>
          </a:bodyPr>
          <a:lstStyle/>
          <a:p>
            <a:r>
              <a:rPr lang="zh-CN" altLang="zh-CN" dirty="0"/>
              <a:t>程序代码如下：</a:t>
            </a:r>
          </a:p>
        </p:txBody>
      </p:sp>
      <p:sp>
        <p:nvSpPr>
          <p:cNvPr id="5" name="TextBox 4"/>
          <p:cNvSpPr txBox="1"/>
          <p:nvPr/>
        </p:nvSpPr>
        <p:spPr>
          <a:xfrm>
            <a:off x="1438095" y="4243134"/>
            <a:ext cx="8218968" cy="1838801"/>
          </a:xfrm>
          <a:prstGeom prst="roundRect">
            <a:avLst>
              <a:gd name="adj" fmla="val 8572"/>
            </a:avLst>
          </a:prstGeom>
          <a:solidFill>
            <a:schemeClr val="accent5">
              <a:lumMod val="40000"/>
              <a:lumOff val="60000"/>
            </a:schemeClr>
          </a:solidFill>
        </p:spPr>
        <p:txBody>
          <a:bodyPr wrap="square" rtlCol="0">
            <a:spAutoFit/>
          </a:bodyPr>
          <a:lstStyle/>
          <a:p>
            <a:r>
              <a:rPr lang="en-US" altLang="zh-CN" dirty="0"/>
              <a:t>Private Sub Button3_Click(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Button3.Click</a:t>
            </a:r>
            <a:endParaRPr lang="zh-CN" altLang="zh-CN" dirty="0"/>
          </a:p>
          <a:p>
            <a:r>
              <a:rPr lang="en-US" altLang="zh-CN" dirty="0"/>
              <a:t>    If ColorDialog1.ShowDialog() = </a:t>
            </a:r>
            <a:r>
              <a:rPr lang="en-US" altLang="zh-CN" dirty="0" err="1"/>
              <a:t>DialogResult.OK</a:t>
            </a:r>
            <a:r>
              <a:rPr lang="en-US" altLang="zh-CN" dirty="0"/>
              <a:t> Then    	' </a:t>
            </a:r>
            <a:r>
              <a:rPr lang="zh-CN" altLang="zh-CN" dirty="0"/>
              <a:t>调用“颜色”对话框</a:t>
            </a:r>
          </a:p>
          <a:p>
            <a:r>
              <a:rPr lang="en-US" altLang="zh-CN" dirty="0"/>
              <a:t>        TextBox1.BackColor = ColorDialog1.Color          	' </a:t>
            </a:r>
            <a:r>
              <a:rPr lang="zh-CN" altLang="zh-CN" dirty="0"/>
              <a:t>改变文本框的背景颜色</a:t>
            </a:r>
          </a:p>
          <a:p>
            <a:r>
              <a:rPr lang="en-US" altLang="zh-CN" dirty="0"/>
              <a:t>    End If</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227696734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“颜色”对话框</a:t>
            </a:r>
          </a:p>
        </p:txBody>
      </p:sp>
      <p:sp>
        <p:nvSpPr>
          <p:cNvPr id="3" name="TextBox 2"/>
          <p:cNvSpPr txBox="1"/>
          <p:nvPr/>
        </p:nvSpPr>
        <p:spPr>
          <a:xfrm>
            <a:off x="797442" y="797442"/>
            <a:ext cx="9537405" cy="615553"/>
          </a:xfrm>
          <a:prstGeom prst="rect">
            <a:avLst/>
          </a:prstGeom>
          <a:noFill/>
        </p:spPr>
        <p:txBody>
          <a:bodyPr wrap="square" rtlCol="0">
            <a:spAutoFit/>
          </a:bodyPr>
          <a:lstStyle/>
          <a:p>
            <a:pPr indent="446088"/>
            <a:r>
              <a:rPr lang="zh-CN" altLang="zh-CN" dirty="0"/>
              <a:t>程序运行后，单击“颜色”按钮，弹出“颜色”对话框，并根据用户选择的颜色改变文本框的背景色，如图</a:t>
            </a:r>
            <a:r>
              <a:rPr lang="en-US" altLang="zh-CN" dirty="0"/>
              <a:t>4.35</a:t>
            </a:r>
            <a:r>
              <a:rPr lang="zh-CN" altLang="zh-CN" dirty="0"/>
              <a:t>所示</a:t>
            </a:r>
            <a:r>
              <a:rPr lang="zh-CN" altLang="zh-CN" dirty="0" smtClean="0"/>
              <a:t>。</a:t>
            </a:r>
            <a:endParaRPr lang="zh-CN" altLang="zh-CN" dirty="0"/>
          </a:p>
        </p:txBody>
      </p:sp>
      <p:pic>
        <p:nvPicPr>
          <p:cNvPr id="64514" name="Picture 2" descr="4t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1910" y="1516174"/>
            <a:ext cx="6339072" cy="33793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77751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04</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267995" y="2644509"/>
            <a:ext cx="2578827"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“字体”对话框</a:t>
            </a:r>
          </a:p>
        </p:txBody>
      </p:sp>
      <p:cxnSp>
        <p:nvCxnSpPr>
          <p:cNvPr id="11" name="直接连接符 10"/>
          <p:cNvCxnSpPr/>
          <p:nvPr/>
        </p:nvCxnSpPr>
        <p:spPr>
          <a:xfrm>
            <a:off x="5032119" y="3157833"/>
            <a:ext cx="3016728" cy="872"/>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071181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“字体”对话框</a:t>
            </a:r>
          </a:p>
        </p:txBody>
      </p:sp>
      <p:sp>
        <p:nvSpPr>
          <p:cNvPr id="3" name="TextBox 2"/>
          <p:cNvSpPr txBox="1"/>
          <p:nvPr/>
        </p:nvSpPr>
        <p:spPr>
          <a:xfrm>
            <a:off x="797442" y="818707"/>
            <a:ext cx="9558670" cy="615553"/>
          </a:xfrm>
          <a:prstGeom prst="rect">
            <a:avLst/>
          </a:prstGeom>
          <a:noFill/>
        </p:spPr>
        <p:txBody>
          <a:bodyPr wrap="square" rtlCol="0">
            <a:spAutoFit/>
          </a:bodyPr>
          <a:lstStyle/>
          <a:p>
            <a:pPr indent="446088"/>
            <a:r>
              <a:rPr lang="en-US" altLang="zh-CN" dirty="0" err="1"/>
              <a:t>FontDialog</a:t>
            </a:r>
            <a:r>
              <a:rPr lang="zh-CN" altLang="zh-CN" dirty="0"/>
              <a:t>控件用于显示“字体”对话框，在一个用户熟悉的标准对话框中显示可用的字体列表，用户可以根据需要为窗体上的其他对象选择合适的字体。</a:t>
            </a:r>
            <a:r>
              <a:rPr lang="en-US" altLang="zh-CN" dirty="0" err="1"/>
              <a:t>FontDialog</a:t>
            </a:r>
            <a:r>
              <a:rPr lang="zh-CN" altLang="zh-CN" dirty="0"/>
              <a:t>控件的常用属性见表</a:t>
            </a:r>
            <a:r>
              <a:rPr lang="en-US" altLang="zh-CN" dirty="0"/>
              <a:t>4.19</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041422962"/>
              </p:ext>
            </p:extLst>
          </p:nvPr>
        </p:nvGraphicFramePr>
        <p:xfrm>
          <a:off x="1467294" y="1546779"/>
          <a:ext cx="8420986" cy="4418080"/>
        </p:xfrm>
        <a:graphic>
          <a:graphicData uri="http://schemas.openxmlformats.org/drawingml/2006/table">
            <a:tbl>
              <a:tblPr firstRow="1" firstCol="1" bandRow="1"/>
              <a:tblGrid>
                <a:gridCol w="1836017"/>
                <a:gridCol w="6584969"/>
              </a:tblGrid>
              <a:tr h="259887">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519775">
                <a:tc>
                  <a:txBody>
                    <a:bodyPr/>
                    <a:lstStyle/>
                    <a:p>
                      <a:pPr algn="l">
                        <a:lnSpc>
                          <a:spcPts val="1560"/>
                        </a:lnSpc>
                        <a:spcAft>
                          <a:spcPts val="0"/>
                        </a:spcAft>
                        <a:tabLst>
                          <a:tab pos="5328920" algn="r"/>
                        </a:tabLst>
                      </a:pPr>
                      <a:r>
                        <a:rPr lang="en-US" sz="1400" kern="1050">
                          <a:effectLst/>
                          <a:latin typeface="Times New Roman"/>
                          <a:ea typeface="宋体"/>
                        </a:rPr>
                        <a:t>AllowScriptChange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设置用户能否更改</a:t>
                      </a:r>
                      <a:r>
                        <a:rPr lang="en-US" sz="1400" kern="1050">
                          <a:effectLst/>
                          <a:latin typeface="Times New Roman"/>
                          <a:ea typeface="宋体"/>
                        </a:rPr>
                        <a:t> Script </a:t>
                      </a:r>
                      <a:r>
                        <a:rPr lang="zh-CN" sz="1400" kern="1050">
                          <a:effectLst/>
                          <a:latin typeface="Times New Roman"/>
                          <a:ea typeface="宋体"/>
                        </a:rPr>
                        <a:t>组合框中指定的字符集，以显示除了当前所显示字符集以外的字符集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AllowSimulations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设置对话框是否允许图形设备接口（</a:t>
                      </a:r>
                      <a:r>
                        <a:rPr lang="en-US" sz="1400" kern="1050">
                          <a:effectLst/>
                          <a:latin typeface="Times New Roman"/>
                          <a:ea typeface="宋体"/>
                        </a:rPr>
                        <a:t>GDI</a:t>
                      </a:r>
                      <a:r>
                        <a:rPr lang="zh-CN" sz="1400" kern="1050">
                          <a:effectLst/>
                          <a:latin typeface="Times New Roman"/>
                          <a:ea typeface="宋体"/>
                        </a:rPr>
                        <a:t>）字体模拟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AllowVectorFonts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设置对话框是否允许选择矢量字体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AllowVerticalFonts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设置对话框是既显示垂直字体又显示水平字体，还是只显示水平字体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设置选定字体的颜色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FixedPitchOnly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设置对话框是否只允许选择固定间距字体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Font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返回选定的字体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FontMustExist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设置当用户试图选择不存在的字体或样式时是否提示错误</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MaxSize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设置用户可选择的最大磅值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MinSize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设置用户可选择的最小磅值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ScriptsOnly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设置对话框是否允许为所有非</a:t>
                      </a:r>
                      <a:r>
                        <a:rPr lang="en-US" sz="1400" kern="1050">
                          <a:effectLst/>
                          <a:latin typeface="Times New Roman"/>
                          <a:ea typeface="宋体"/>
                        </a:rPr>
                        <a:t>OEM</a:t>
                      </a:r>
                      <a:r>
                        <a:rPr lang="zh-CN" sz="1400" kern="1050">
                          <a:effectLst/>
                          <a:latin typeface="Times New Roman"/>
                          <a:ea typeface="宋体"/>
                        </a:rPr>
                        <a:t>和</a:t>
                      </a:r>
                      <a:r>
                        <a:rPr lang="en-US" sz="1400" kern="1050">
                          <a:effectLst/>
                          <a:latin typeface="Times New Roman"/>
                          <a:ea typeface="宋体"/>
                        </a:rPr>
                        <a:t>Symbol</a:t>
                      </a:r>
                      <a:r>
                        <a:rPr lang="zh-CN" sz="1400" kern="1050">
                          <a:effectLst/>
                          <a:latin typeface="Times New Roman"/>
                          <a:ea typeface="宋体"/>
                        </a:rPr>
                        <a:t>字符集及</a:t>
                      </a:r>
                      <a:r>
                        <a:rPr lang="en-US" sz="1400" kern="1050">
                          <a:effectLst/>
                          <a:latin typeface="Times New Roman"/>
                          <a:ea typeface="宋体"/>
                        </a:rPr>
                        <a:t>ANSI</a:t>
                      </a:r>
                      <a:r>
                        <a:rPr lang="zh-CN" sz="1400" kern="1050">
                          <a:effectLst/>
                          <a:latin typeface="Times New Roman"/>
                          <a:ea typeface="宋体"/>
                        </a:rPr>
                        <a:t>字符集选择字体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ShowApply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设置对话框是否包含“应用”按钮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ShowColor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设置对话框是否显示颜色选择</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ShowEffects</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设置对话框是否包含允许用户指定删除线、下画线和文本颜色选项的控件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887">
                <a:tc>
                  <a:txBody>
                    <a:bodyPr/>
                    <a:lstStyle/>
                    <a:p>
                      <a:pPr algn="l">
                        <a:lnSpc>
                          <a:spcPts val="1560"/>
                        </a:lnSpc>
                        <a:spcAft>
                          <a:spcPts val="0"/>
                        </a:spcAft>
                        <a:tabLst>
                          <a:tab pos="5328920" algn="r"/>
                        </a:tabLst>
                      </a:pPr>
                      <a:r>
                        <a:rPr lang="en-US" sz="1400" kern="1050">
                          <a:effectLst/>
                          <a:latin typeface="Times New Roman"/>
                          <a:ea typeface="宋体"/>
                        </a:rPr>
                        <a:t>ShowHelp</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获取或设置一个值，该值指示对话框是否显示“帮助”按钮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185016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“字体”对话框</a:t>
            </a:r>
          </a:p>
        </p:txBody>
      </p:sp>
      <p:sp>
        <p:nvSpPr>
          <p:cNvPr id="3" name="TextBox 2"/>
          <p:cNvSpPr txBox="1"/>
          <p:nvPr/>
        </p:nvSpPr>
        <p:spPr>
          <a:xfrm>
            <a:off x="829340" y="818707"/>
            <a:ext cx="9824483" cy="877163"/>
          </a:xfrm>
          <a:prstGeom prst="rect">
            <a:avLst/>
          </a:prstGeom>
          <a:noFill/>
        </p:spPr>
        <p:txBody>
          <a:bodyPr wrap="square" rtlCol="0">
            <a:spAutoFit/>
          </a:bodyPr>
          <a:lstStyle/>
          <a:p>
            <a:pPr indent="446088"/>
            <a:r>
              <a:rPr lang="zh-CN" altLang="zh-CN" dirty="0"/>
              <a:t>【例</a:t>
            </a:r>
            <a:r>
              <a:rPr lang="en-US" altLang="zh-CN" dirty="0"/>
              <a:t>4.16</a:t>
            </a:r>
            <a:r>
              <a:rPr lang="zh-CN" altLang="zh-CN" dirty="0"/>
              <a:t>】</a:t>
            </a:r>
            <a:r>
              <a:rPr lang="en-US" altLang="zh-CN" dirty="0"/>
              <a:t> </a:t>
            </a:r>
            <a:r>
              <a:rPr lang="zh-CN" altLang="zh-CN" dirty="0"/>
              <a:t>“字体”对话框示例。</a:t>
            </a:r>
          </a:p>
          <a:p>
            <a:pPr indent="446088"/>
            <a:r>
              <a:rPr lang="zh-CN" altLang="zh-CN" dirty="0"/>
              <a:t>在例</a:t>
            </a:r>
            <a:r>
              <a:rPr lang="en-US" altLang="zh-CN" dirty="0"/>
              <a:t>4.15</a:t>
            </a:r>
            <a:r>
              <a:rPr lang="zh-CN" altLang="zh-CN" dirty="0"/>
              <a:t>的基础上增加</a:t>
            </a:r>
            <a:r>
              <a:rPr lang="en-US" altLang="zh-CN" dirty="0"/>
              <a:t>1</a:t>
            </a:r>
            <a:r>
              <a:rPr lang="zh-CN" altLang="zh-CN" dirty="0"/>
              <a:t>个</a:t>
            </a:r>
            <a:r>
              <a:rPr lang="en-US" altLang="zh-CN" dirty="0" err="1"/>
              <a:t>FontDialog</a:t>
            </a:r>
            <a:r>
              <a:rPr lang="zh-CN" altLang="zh-CN" dirty="0"/>
              <a:t>控件；再增加</a:t>
            </a:r>
            <a:r>
              <a:rPr lang="en-US" altLang="zh-CN" dirty="0"/>
              <a:t>1</a:t>
            </a:r>
            <a:r>
              <a:rPr lang="zh-CN" altLang="zh-CN" dirty="0"/>
              <a:t>个按钮，设置按钮的</a:t>
            </a:r>
            <a:r>
              <a:rPr lang="en-US" altLang="zh-CN" dirty="0"/>
              <a:t>Text</a:t>
            </a:r>
            <a:r>
              <a:rPr lang="zh-CN" altLang="zh-CN" dirty="0"/>
              <a:t>属性为“字体”，如图</a:t>
            </a:r>
            <a:r>
              <a:rPr lang="en-US" altLang="zh-CN" dirty="0"/>
              <a:t>4.36</a:t>
            </a:r>
            <a:r>
              <a:rPr lang="zh-CN" altLang="zh-CN" dirty="0"/>
              <a:t>所示。编程实现当单击“字体”按钮时能改变文本框中的字体</a:t>
            </a:r>
            <a:r>
              <a:rPr lang="zh-CN" altLang="zh-CN" dirty="0" smtClean="0"/>
              <a:t>。</a:t>
            </a:r>
            <a:endParaRPr lang="zh-CN" altLang="zh-CN" dirty="0"/>
          </a:p>
        </p:txBody>
      </p:sp>
      <p:pic>
        <p:nvPicPr>
          <p:cNvPr id="66562" name="Picture 2" descr="4t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161" y="1820677"/>
            <a:ext cx="4377587" cy="25409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5962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255788" y="2395270"/>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402300" y="2612610"/>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61339" y="2667539"/>
            <a:ext cx="1853047"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链</a:t>
            </a:r>
            <a:r>
              <a:rPr lang="en-US" altLang="zh-CN" dirty="0" smtClean="0"/>
              <a:t> </a:t>
            </a:r>
            <a:r>
              <a:rPr lang="zh-CN" altLang="zh-CN" dirty="0" smtClean="0"/>
              <a:t>接</a:t>
            </a:r>
            <a:r>
              <a:rPr lang="en-US" altLang="zh-CN" dirty="0" smtClean="0"/>
              <a:t> </a:t>
            </a:r>
            <a:r>
              <a:rPr lang="zh-CN" altLang="zh-CN" dirty="0" smtClean="0"/>
              <a:t>标</a:t>
            </a:r>
            <a:r>
              <a:rPr lang="en-US" altLang="zh-CN" dirty="0" smtClean="0"/>
              <a:t> </a:t>
            </a:r>
            <a:r>
              <a:rPr lang="zh-CN" altLang="zh-CN" dirty="0" smtClean="0"/>
              <a:t>签</a:t>
            </a:r>
            <a:endParaRPr lang="zh-CN" altLang="en-US" dirty="0"/>
          </a:p>
        </p:txBody>
      </p:sp>
      <p:cxnSp>
        <p:nvCxnSpPr>
          <p:cNvPr id="11" name="直接连接符 10"/>
          <p:cNvCxnSpPr/>
          <p:nvPr/>
        </p:nvCxnSpPr>
        <p:spPr>
          <a:xfrm>
            <a:off x="5032119" y="3157833"/>
            <a:ext cx="2583893"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0448863"/>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“字体”对话框</a:t>
            </a:r>
          </a:p>
        </p:txBody>
      </p:sp>
      <p:sp>
        <p:nvSpPr>
          <p:cNvPr id="3" name="矩形 2"/>
          <p:cNvSpPr/>
          <p:nvPr/>
        </p:nvSpPr>
        <p:spPr>
          <a:xfrm>
            <a:off x="1108486" y="733220"/>
            <a:ext cx="1710725" cy="353943"/>
          </a:xfrm>
          <a:prstGeom prst="rect">
            <a:avLst/>
          </a:prstGeom>
        </p:spPr>
        <p:txBody>
          <a:bodyPr wrap="none">
            <a:spAutoFit/>
          </a:bodyPr>
          <a:lstStyle/>
          <a:p>
            <a:r>
              <a:rPr lang="zh-CN" altLang="zh-CN" dirty="0"/>
              <a:t>程序代码如下：</a:t>
            </a:r>
          </a:p>
        </p:txBody>
      </p:sp>
      <p:sp>
        <p:nvSpPr>
          <p:cNvPr id="4" name="TextBox 3"/>
          <p:cNvSpPr txBox="1"/>
          <p:nvPr/>
        </p:nvSpPr>
        <p:spPr>
          <a:xfrm>
            <a:off x="1244009" y="1110779"/>
            <a:ext cx="9207796" cy="4627513"/>
          </a:xfrm>
          <a:prstGeom prst="roundRect">
            <a:avLst>
              <a:gd name="adj" fmla="val 3949"/>
            </a:avLst>
          </a:prstGeom>
          <a:solidFill>
            <a:schemeClr val="accent5">
              <a:lumMod val="40000"/>
              <a:lumOff val="60000"/>
            </a:schemeClr>
          </a:solidFill>
        </p:spPr>
        <p:txBody>
          <a:bodyPr wrap="square" rtlCol="0">
            <a:spAutoFit/>
          </a:bodyPr>
          <a:lstStyle/>
          <a:p>
            <a:r>
              <a:rPr lang="en-US" altLang="zh-CN" dirty="0"/>
              <a:t>' </a:t>
            </a:r>
            <a:r>
              <a:rPr lang="zh-CN" altLang="zh-CN" dirty="0"/>
              <a:t>单击“应用”按钮时触发本事件</a:t>
            </a:r>
          </a:p>
          <a:p>
            <a:r>
              <a:rPr lang="en-US" altLang="zh-CN" dirty="0"/>
              <a:t>Private Sub FontDialog1_Apply(</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FontDialog1.Apply</a:t>
            </a:r>
            <a:endParaRPr lang="zh-CN" altLang="zh-CN" dirty="0"/>
          </a:p>
          <a:p>
            <a:r>
              <a:rPr lang="en-US" altLang="zh-CN" dirty="0"/>
              <a:t>    TextBox1.Font = FontDialog1.Font				</a:t>
            </a:r>
            <a:r>
              <a:rPr lang="en-US" altLang="zh-CN" dirty="0" smtClean="0"/>
              <a:t>' </a:t>
            </a:r>
            <a:r>
              <a:rPr lang="zh-CN" altLang="zh-CN" dirty="0"/>
              <a:t>设置文本框的字体</a:t>
            </a:r>
          </a:p>
          <a:p>
            <a:r>
              <a:rPr lang="en-US" altLang="zh-CN" dirty="0"/>
              <a:t>    TextBox1.ForeColor = FontDialog1.Color			</a:t>
            </a:r>
            <a:r>
              <a:rPr lang="en-US" altLang="zh-CN" dirty="0" smtClean="0"/>
              <a:t>' </a:t>
            </a:r>
            <a:r>
              <a:rPr lang="zh-CN" altLang="zh-CN" dirty="0"/>
              <a:t>设置文本框字体的颜色</a:t>
            </a:r>
          </a:p>
          <a:p>
            <a:r>
              <a:rPr lang="en-US" altLang="zh-CN" dirty="0"/>
              <a:t>End Sub</a:t>
            </a:r>
            <a:endParaRPr lang="zh-CN" altLang="zh-CN" dirty="0"/>
          </a:p>
          <a:p>
            <a:r>
              <a:rPr lang="en-US" altLang="zh-CN" dirty="0"/>
              <a:t> </a:t>
            </a:r>
            <a:endParaRPr lang="zh-CN" altLang="zh-CN" dirty="0"/>
          </a:p>
          <a:p>
            <a:r>
              <a:rPr lang="en-US" altLang="zh-CN" dirty="0"/>
              <a:t>Private Sub Button4_Click(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Button4.Click</a:t>
            </a:r>
            <a:endParaRPr lang="zh-CN" altLang="zh-CN" dirty="0"/>
          </a:p>
          <a:p>
            <a:r>
              <a:rPr lang="en-US" altLang="zh-CN" dirty="0"/>
              <a:t>    FontDialog1.ShowApply = True			</a:t>
            </a:r>
            <a:r>
              <a:rPr lang="en-US" altLang="zh-CN" dirty="0" smtClean="0"/>
              <a:t>' </a:t>
            </a:r>
            <a:r>
              <a:rPr lang="zh-CN" altLang="zh-CN" dirty="0"/>
              <a:t>设置文本框是否显示“应用”按钮</a:t>
            </a:r>
          </a:p>
          <a:p>
            <a:r>
              <a:rPr lang="en-US" altLang="zh-CN" dirty="0"/>
              <a:t>    FontDialog1.ShowColor = True			</a:t>
            </a:r>
            <a:r>
              <a:rPr lang="en-US" altLang="zh-CN" dirty="0" smtClean="0"/>
              <a:t>' </a:t>
            </a:r>
            <a:r>
              <a:rPr lang="zh-CN" altLang="zh-CN" dirty="0"/>
              <a:t>设置文本框是否显示颜色框</a:t>
            </a:r>
          </a:p>
          <a:p>
            <a:r>
              <a:rPr lang="en-US" altLang="zh-CN" dirty="0"/>
              <a:t>    FontDialog1.ShowHelp = True			</a:t>
            </a:r>
            <a:r>
              <a:rPr lang="en-US" altLang="zh-CN" dirty="0" smtClean="0"/>
              <a:t>' </a:t>
            </a:r>
            <a:r>
              <a:rPr lang="zh-CN" altLang="zh-CN" dirty="0"/>
              <a:t>设置文本框是否显示“帮助”按钮</a:t>
            </a:r>
          </a:p>
          <a:p>
            <a:r>
              <a:rPr lang="en-US" altLang="zh-CN" dirty="0"/>
              <a:t>    If FontDialog1.ShowDialog = </a:t>
            </a:r>
            <a:r>
              <a:rPr lang="en-US" altLang="zh-CN" dirty="0" err="1"/>
              <a:t>DialogResult.OK</a:t>
            </a:r>
            <a:r>
              <a:rPr lang="en-US" altLang="zh-CN" dirty="0"/>
              <a:t> Then	</a:t>
            </a:r>
            <a:r>
              <a:rPr lang="en-US" altLang="zh-CN" dirty="0" smtClean="0"/>
              <a:t>' </a:t>
            </a:r>
            <a:r>
              <a:rPr lang="zh-CN" altLang="zh-CN" dirty="0"/>
              <a:t>判定是否单击了“确定”按钮</a:t>
            </a:r>
          </a:p>
          <a:p>
            <a:r>
              <a:rPr lang="en-US" altLang="zh-CN" dirty="0"/>
              <a:t>        TextBox1.Font = FontDialog1.Font			</a:t>
            </a:r>
            <a:r>
              <a:rPr lang="en-US" altLang="zh-CN" dirty="0" smtClean="0"/>
              <a:t>' </a:t>
            </a:r>
            <a:r>
              <a:rPr lang="zh-CN" altLang="zh-CN" dirty="0"/>
              <a:t>设置文本框的字体</a:t>
            </a:r>
          </a:p>
          <a:p>
            <a:r>
              <a:rPr lang="en-US" altLang="zh-CN" dirty="0"/>
              <a:t>        TextBox1.ForeColor = FontDialog1.Color		</a:t>
            </a:r>
            <a:r>
              <a:rPr lang="en-US" altLang="zh-CN" dirty="0" smtClean="0"/>
              <a:t>' </a:t>
            </a:r>
            <a:r>
              <a:rPr lang="zh-CN" altLang="zh-CN" dirty="0"/>
              <a:t>设置文本框字体的颜色</a:t>
            </a:r>
          </a:p>
          <a:p>
            <a:r>
              <a:rPr lang="en-US" altLang="zh-CN" dirty="0"/>
              <a:t>    End If</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2636971489"/>
      </p:ext>
    </p:extLst>
  </p:cSld>
  <p:clrMapOvr>
    <a:masterClrMapping/>
  </p:clrMapOvr>
  <mc:AlternateContent xmlns:mc="http://schemas.openxmlformats.org/markup-compatibility/2006" xmlns:p14="http://schemas.microsoft.com/office/powerpoint/2010/main">
    <mc:Choice Requires="p14">
      <p:transition spd="slow">
        <p14:wheelReverse spokes="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“字体”对话框</a:t>
            </a:r>
          </a:p>
        </p:txBody>
      </p:sp>
      <p:sp>
        <p:nvSpPr>
          <p:cNvPr id="3" name="矩形 2"/>
          <p:cNvSpPr/>
          <p:nvPr/>
        </p:nvSpPr>
        <p:spPr>
          <a:xfrm>
            <a:off x="1035088" y="1062111"/>
            <a:ext cx="7375266" cy="353943"/>
          </a:xfrm>
          <a:prstGeom prst="rect">
            <a:avLst/>
          </a:prstGeom>
        </p:spPr>
        <p:txBody>
          <a:bodyPr wrap="square">
            <a:spAutoFit/>
          </a:bodyPr>
          <a:lstStyle/>
          <a:p>
            <a:r>
              <a:rPr lang="zh-CN" altLang="zh-CN" dirty="0"/>
              <a:t>程序运行后，单击“字体”按钮，将弹出“字体”对话框，如图</a:t>
            </a:r>
            <a:r>
              <a:rPr lang="en-US" altLang="zh-CN" dirty="0"/>
              <a:t>4.37</a:t>
            </a:r>
            <a:r>
              <a:rPr lang="zh-CN" altLang="zh-CN" dirty="0"/>
              <a:t>所示。</a:t>
            </a:r>
          </a:p>
        </p:txBody>
      </p:sp>
      <p:pic>
        <p:nvPicPr>
          <p:cNvPr id="67586" name="Picture 2" descr="4t3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9963" y="1583677"/>
            <a:ext cx="3982558" cy="29570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03184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“字体”对话框</a:t>
            </a:r>
          </a:p>
        </p:txBody>
      </p:sp>
      <p:sp>
        <p:nvSpPr>
          <p:cNvPr id="3" name="TextBox 2"/>
          <p:cNvSpPr txBox="1"/>
          <p:nvPr/>
        </p:nvSpPr>
        <p:spPr>
          <a:xfrm>
            <a:off x="776177" y="1136355"/>
            <a:ext cx="9792586" cy="615553"/>
          </a:xfrm>
          <a:prstGeom prst="rect">
            <a:avLst/>
          </a:prstGeom>
          <a:noFill/>
        </p:spPr>
        <p:txBody>
          <a:bodyPr wrap="square" rtlCol="0">
            <a:spAutoFit/>
          </a:bodyPr>
          <a:lstStyle/>
          <a:p>
            <a:pPr indent="446088"/>
            <a:r>
              <a:rPr lang="zh-CN" altLang="zh-CN" dirty="0"/>
              <a:t>选择适当的字体后单击“应用”或“确定”按钮，均可改变文本框中的字体及其颜色。程序改变字体前后的界面如图</a:t>
            </a:r>
            <a:r>
              <a:rPr lang="en-US" altLang="zh-CN" dirty="0"/>
              <a:t>4.38</a:t>
            </a:r>
            <a:r>
              <a:rPr lang="zh-CN" altLang="zh-CN" dirty="0"/>
              <a:t>所示</a:t>
            </a:r>
            <a:r>
              <a:rPr lang="zh-CN" altLang="zh-CN" dirty="0" smtClean="0"/>
              <a:t>。</a:t>
            </a:r>
            <a:endParaRPr lang="zh-CN" altLang="zh-CN" dirty="0"/>
          </a:p>
        </p:txBody>
      </p:sp>
      <p:pic>
        <p:nvPicPr>
          <p:cNvPr id="68610" name="Picture 2" descr="4t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0679" y="1976326"/>
            <a:ext cx="6412687" cy="1899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615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3385005" y="3297779"/>
            <a:ext cx="7606261"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综合应用—学生信息表单提交程序</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836484" y="1096651"/>
            <a:ext cx="9008725"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smtClean="0">
                <a:solidFill>
                  <a:srgbClr val="C00000"/>
                </a:solidFill>
                <a:latin typeface="方正大黑简体" pitchFamily="2" charset="-122"/>
                <a:ea typeface="方正大黑简体" pitchFamily="2" charset="-122"/>
              </a:rPr>
              <a:t>4</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常用控件</a:t>
            </a:r>
          </a:p>
        </p:txBody>
      </p:sp>
    </p:spTree>
    <p:extLst>
      <p:ext uri="{BB962C8B-B14F-4D97-AF65-F5344CB8AC3E}">
        <p14:creationId xmlns:p14="http://schemas.microsoft.com/office/powerpoint/2010/main" val="4094795183"/>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32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65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TextBox 2"/>
          <p:cNvSpPr txBox="1"/>
          <p:nvPr/>
        </p:nvSpPr>
        <p:spPr>
          <a:xfrm>
            <a:off x="754912" y="797442"/>
            <a:ext cx="9920176" cy="1400383"/>
          </a:xfrm>
          <a:prstGeom prst="rect">
            <a:avLst/>
          </a:prstGeom>
          <a:noFill/>
        </p:spPr>
        <p:txBody>
          <a:bodyPr wrap="square" rtlCol="0">
            <a:spAutoFit/>
          </a:bodyPr>
          <a:lstStyle/>
          <a:p>
            <a:pPr indent="446088"/>
            <a:r>
              <a:rPr lang="zh-CN" altLang="zh-CN" dirty="0"/>
              <a:t>【例</a:t>
            </a:r>
            <a:r>
              <a:rPr lang="en-US" altLang="zh-CN" dirty="0"/>
              <a:t>4.17</a:t>
            </a:r>
            <a:r>
              <a:rPr lang="zh-CN" altLang="zh-CN" dirty="0"/>
              <a:t>】 开发“学生信息管理系统”表单。要求：尽可能多地运用本章学过的控件，提交表单后显示学生信息预览窗口。</a:t>
            </a:r>
          </a:p>
          <a:p>
            <a:pPr indent="446088"/>
            <a:r>
              <a:rPr lang="zh-CN" altLang="zh-CN" dirty="0"/>
              <a:t>该程序包括</a:t>
            </a:r>
            <a:r>
              <a:rPr lang="en-US" altLang="zh-CN" dirty="0"/>
              <a:t>4</a:t>
            </a:r>
            <a:r>
              <a:rPr lang="zh-CN" altLang="zh-CN" dirty="0"/>
              <a:t>个独立的窗体模块：欢迎界面（</a:t>
            </a:r>
            <a:r>
              <a:rPr lang="en-US" altLang="zh-CN" dirty="0" err="1"/>
              <a:t>Welcome.vb</a:t>
            </a:r>
            <a:r>
              <a:rPr lang="zh-CN" altLang="zh-CN" dirty="0"/>
              <a:t>）、“登录”对话框（</a:t>
            </a:r>
            <a:r>
              <a:rPr lang="en-US" altLang="zh-CN" dirty="0" err="1"/>
              <a:t>Login.vb</a:t>
            </a:r>
            <a:r>
              <a:rPr lang="zh-CN" altLang="zh-CN" dirty="0"/>
              <a:t>）、学生信息表单（</a:t>
            </a:r>
            <a:r>
              <a:rPr lang="en-US" altLang="zh-CN" dirty="0" err="1"/>
              <a:t>UpdateForm.vb</a:t>
            </a:r>
            <a:r>
              <a:rPr lang="zh-CN" altLang="zh-CN" dirty="0"/>
              <a:t>）和“预览”窗口（</a:t>
            </a:r>
            <a:r>
              <a:rPr lang="en-US" altLang="zh-CN" dirty="0" err="1"/>
              <a:t>Browser.vb</a:t>
            </a:r>
            <a:r>
              <a:rPr lang="zh-CN" altLang="zh-CN" dirty="0"/>
              <a:t>），下面分别介绍其界面设计和程序编码。</a:t>
            </a:r>
          </a:p>
          <a:p>
            <a:pPr indent="446088"/>
            <a:r>
              <a:rPr lang="zh-CN" altLang="zh-CN" dirty="0"/>
              <a:t>（</a:t>
            </a:r>
            <a:r>
              <a:rPr lang="en-US" altLang="zh-CN" dirty="0"/>
              <a:t>1</a:t>
            </a:r>
            <a:r>
              <a:rPr lang="zh-CN" altLang="zh-CN" dirty="0"/>
              <a:t>）欢迎界面（如图</a:t>
            </a:r>
            <a:r>
              <a:rPr lang="en-US" altLang="zh-CN" dirty="0"/>
              <a:t>4.39</a:t>
            </a:r>
            <a:r>
              <a:rPr lang="zh-CN" altLang="zh-CN" dirty="0"/>
              <a:t>所示）</a:t>
            </a:r>
            <a:r>
              <a:rPr lang="zh-CN" altLang="zh-CN" dirty="0" smtClean="0"/>
              <a:t>。</a:t>
            </a:r>
            <a:endParaRPr lang="zh-CN" altLang="zh-CN" dirty="0"/>
          </a:p>
        </p:txBody>
      </p:sp>
      <p:pic>
        <p:nvPicPr>
          <p:cNvPr id="69634" name="Picture 2" descr="4t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6229" y="2259793"/>
            <a:ext cx="4137542" cy="24202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1420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TextBox 2"/>
          <p:cNvSpPr txBox="1"/>
          <p:nvPr/>
        </p:nvSpPr>
        <p:spPr>
          <a:xfrm>
            <a:off x="818707" y="839972"/>
            <a:ext cx="9548037" cy="877163"/>
          </a:xfrm>
          <a:prstGeom prst="rect">
            <a:avLst/>
          </a:prstGeom>
          <a:noFill/>
        </p:spPr>
        <p:txBody>
          <a:bodyPr wrap="square" rtlCol="0">
            <a:spAutoFit/>
          </a:bodyPr>
          <a:lstStyle/>
          <a:p>
            <a:pPr indent="446088"/>
            <a:r>
              <a:rPr lang="zh-CN" altLang="zh-CN" dirty="0"/>
              <a:t>运行程序时，欢迎界面会最先启动，出现在计算机屏幕正中央（</a:t>
            </a:r>
            <a:r>
              <a:rPr lang="en-US" altLang="zh-CN" dirty="0" err="1"/>
              <a:t>StartPosition</a:t>
            </a:r>
            <a:r>
              <a:rPr lang="en-US" altLang="zh-CN" dirty="0"/>
              <a:t>= </a:t>
            </a:r>
            <a:r>
              <a:rPr lang="en-US" altLang="zh-CN" dirty="0" err="1"/>
              <a:t>CenterScreen</a:t>
            </a:r>
            <a:r>
              <a:rPr lang="zh-CN" altLang="zh-CN" dirty="0"/>
              <a:t>），用户单击“</a:t>
            </a:r>
            <a:r>
              <a:rPr lang="zh-CN" altLang="zh-CN" u="sng" dirty="0"/>
              <a:t>登录</a:t>
            </a:r>
            <a:r>
              <a:rPr lang="zh-CN" altLang="zh-CN" dirty="0"/>
              <a:t>”链接标签，就会弹出“登录”对话框。</a:t>
            </a:r>
          </a:p>
          <a:p>
            <a:pPr indent="446088"/>
            <a:r>
              <a:rPr lang="zh-CN" altLang="zh-CN" dirty="0"/>
              <a:t>“</a:t>
            </a:r>
            <a:r>
              <a:rPr lang="zh-CN" altLang="zh-CN" u="sng" dirty="0"/>
              <a:t>登录</a:t>
            </a:r>
            <a:r>
              <a:rPr lang="zh-CN" altLang="zh-CN" dirty="0"/>
              <a:t>”链接标签的单击事件过程代码如下</a:t>
            </a:r>
            <a:r>
              <a:rPr lang="zh-CN" altLang="zh-CN" dirty="0" smtClean="0"/>
              <a:t>：</a:t>
            </a:r>
            <a:endParaRPr lang="zh-CN" altLang="zh-CN" dirty="0"/>
          </a:p>
        </p:txBody>
      </p:sp>
      <p:sp>
        <p:nvSpPr>
          <p:cNvPr id="4" name="TextBox 3"/>
          <p:cNvSpPr txBox="1"/>
          <p:nvPr/>
        </p:nvSpPr>
        <p:spPr>
          <a:xfrm>
            <a:off x="1382233" y="1798633"/>
            <a:ext cx="8601739" cy="2128242"/>
          </a:xfrm>
          <a:prstGeom prst="roundRect">
            <a:avLst>
              <a:gd name="adj" fmla="val 11171"/>
            </a:avLst>
          </a:prstGeom>
          <a:solidFill>
            <a:schemeClr val="accent5">
              <a:lumMod val="40000"/>
              <a:lumOff val="60000"/>
            </a:schemeClr>
          </a:solidFill>
        </p:spPr>
        <p:txBody>
          <a:bodyPr wrap="square" rtlCol="0">
            <a:spAutoFit/>
          </a:bodyPr>
          <a:lstStyle/>
          <a:p>
            <a:r>
              <a:rPr lang="en-US" altLang="zh-CN" dirty="0"/>
              <a:t>Private Sub LinkLabel1_LinkClicked(</a:t>
            </a:r>
            <a:r>
              <a:rPr lang="en-US" altLang="zh-CN" dirty="0" err="1"/>
              <a:t>ByVal</a:t>
            </a:r>
            <a:r>
              <a:rPr lang="en-US" altLang="zh-CN" dirty="0"/>
              <a:t> sender As </a:t>
            </a:r>
            <a:r>
              <a:rPr lang="en-US" altLang="zh-CN" dirty="0" err="1"/>
              <a:t>System.Object</a:t>
            </a:r>
            <a:r>
              <a:rPr lang="en-US" altLang="zh-CN" dirty="0"/>
              <a:t>,</a:t>
            </a:r>
            <a:endParaRPr lang="zh-CN" altLang="zh-CN" dirty="0"/>
          </a:p>
          <a:p>
            <a:r>
              <a:rPr lang="en-US" altLang="zh-CN" dirty="0"/>
              <a:t>  </a:t>
            </a:r>
            <a:r>
              <a:rPr lang="en-US" altLang="zh-CN" dirty="0" err="1"/>
              <a:t>ByVal</a:t>
            </a:r>
            <a:r>
              <a:rPr lang="en-US" altLang="zh-CN" dirty="0"/>
              <a:t> e As </a:t>
            </a:r>
            <a:r>
              <a:rPr lang="en-US" altLang="zh-CN" dirty="0" err="1"/>
              <a:t>System.Windows.Forms.LinkLabelLinkClickedEventArgs</a:t>
            </a:r>
            <a:r>
              <a:rPr lang="en-US" altLang="zh-CN" dirty="0"/>
              <a:t>) Handles LinkLabel1.LinkClicked</a:t>
            </a:r>
            <a:endParaRPr lang="zh-CN" altLang="zh-CN" dirty="0"/>
          </a:p>
          <a:p>
            <a:r>
              <a:rPr lang="en-US" altLang="zh-CN" dirty="0"/>
              <a:t>    LinkLabel1.LinkVisited = True</a:t>
            </a:r>
            <a:endParaRPr lang="zh-CN" altLang="zh-CN" dirty="0"/>
          </a:p>
          <a:p>
            <a:r>
              <a:rPr lang="en-US" altLang="zh-CN" dirty="0"/>
              <a:t>    </a:t>
            </a:r>
            <a:r>
              <a:rPr lang="en-US" altLang="zh-CN" dirty="0" err="1"/>
              <a:t>Me.Hide</a:t>
            </a:r>
            <a:r>
              <a:rPr lang="en-US" altLang="zh-CN" dirty="0"/>
              <a:t>()</a:t>
            </a:r>
            <a:endParaRPr lang="zh-CN" altLang="zh-CN" dirty="0"/>
          </a:p>
          <a:p>
            <a:r>
              <a:rPr lang="en-US" altLang="zh-CN" dirty="0"/>
              <a:t>    </a:t>
            </a:r>
            <a:r>
              <a:rPr lang="en-US" altLang="zh-CN" dirty="0" err="1"/>
              <a:t>Login.ShowDialog</a:t>
            </a:r>
            <a:r>
              <a:rPr lang="en-US" altLang="zh-CN" dirty="0"/>
              <a:t>()</a:t>
            </a:r>
            <a:endParaRPr lang="zh-CN" altLang="zh-CN" dirty="0"/>
          </a:p>
          <a:p>
            <a:r>
              <a:rPr lang="en-US" altLang="zh-CN" dirty="0"/>
              <a:t>End </a:t>
            </a:r>
            <a:r>
              <a:rPr lang="en-US" altLang="zh-CN" dirty="0" smtClean="0"/>
              <a:t>Sub</a:t>
            </a:r>
            <a:endParaRPr lang="zh-CN" altLang="zh-CN" dirty="0"/>
          </a:p>
        </p:txBody>
      </p:sp>
      <p:sp>
        <p:nvSpPr>
          <p:cNvPr id="5" name="TextBox 4"/>
          <p:cNvSpPr txBox="1"/>
          <p:nvPr/>
        </p:nvSpPr>
        <p:spPr>
          <a:xfrm>
            <a:off x="818707" y="3980040"/>
            <a:ext cx="9548037" cy="615553"/>
          </a:xfrm>
          <a:prstGeom prst="rect">
            <a:avLst/>
          </a:prstGeom>
          <a:noFill/>
        </p:spPr>
        <p:txBody>
          <a:bodyPr wrap="square" rtlCol="0">
            <a:spAutoFit/>
          </a:bodyPr>
          <a:lstStyle/>
          <a:p>
            <a:pPr indent="446088"/>
            <a:r>
              <a:rPr lang="zh-CN" altLang="zh-CN" dirty="0"/>
              <a:t>其中，</a:t>
            </a:r>
            <a:r>
              <a:rPr lang="en-US" altLang="zh-CN" dirty="0"/>
              <a:t>Me</a:t>
            </a:r>
            <a:r>
              <a:rPr lang="zh-CN" altLang="zh-CN" dirty="0"/>
              <a:t>表示欢迎界面窗体类</a:t>
            </a:r>
            <a:r>
              <a:rPr lang="en-US" altLang="zh-CN" dirty="0"/>
              <a:t>Class Welcome</a:t>
            </a:r>
            <a:r>
              <a:rPr lang="zh-CN" altLang="zh-CN" dirty="0"/>
              <a:t>，在</a:t>
            </a:r>
            <a:r>
              <a:rPr lang="en-US" altLang="zh-CN" dirty="0"/>
              <a:t>VB.NET</a:t>
            </a:r>
            <a:r>
              <a:rPr lang="zh-CN" altLang="zh-CN" dirty="0"/>
              <a:t>中引用当前窗体通常使用“</a:t>
            </a:r>
            <a:r>
              <a:rPr lang="en-US" altLang="zh-CN" dirty="0"/>
              <a:t>Me.</a:t>
            </a:r>
            <a:r>
              <a:rPr lang="zh-CN" altLang="zh-CN" dirty="0"/>
              <a:t>方法名”的形式</a:t>
            </a:r>
            <a:r>
              <a:rPr lang="zh-CN" altLang="zh-CN" dirty="0" smtClean="0"/>
              <a:t>。</a:t>
            </a:r>
            <a:endParaRPr lang="zh-CN" altLang="zh-CN" dirty="0"/>
          </a:p>
        </p:txBody>
      </p:sp>
    </p:spTree>
    <p:extLst>
      <p:ext uri="{BB962C8B-B14F-4D97-AF65-F5344CB8AC3E}">
        <p14:creationId xmlns:p14="http://schemas.microsoft.com/office/powerpoint/2010/main" val="938125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矩形 2"/>
          <p:cNvSpPr/>
          <p:nvPr/>
        </p:nvSpPr>
        <p:spPr>
          <a:xfrm>
            <a:off x="1037932" y="743852"/>
            <a:ext cx="4169731" cy="353943"/>
          </a:xfrm>
          <a:prstGeom prst="rect">
            <a:avLst/>
          </a:prstGeom>
        </p:spPr>
        <p:txBody>
          <a:bodyPr wrap="none">
            <a:spAutoFit/>
          </a:bodyPr>
          <a:lstStyle/>
          <a:p>
            <a:r>
              <a:rPr lang="zh-CN" altLang="zh-CN" dirty="0"/>
              <a:t>（</a:t>
            </a:r>
            <a:r>
              <a:rPr lang="en-US" altLang="zh-CN" dirty="0"/>
              <a:t>2</a:t>
            </a:r>
            <a:r>
              <a:rPr lang="zh-CN" altLang="zh-CN" dirty="0"/>
              <a:t>）“登录”对话框（如图</a:t>
            </a:r>
            <a:r>
              <a:rPr lang="en-US" altLang="zh-CN" dirty="0"/>
              <a:t>4.40</a:t>
            </a:r>
            <a:r>
              <a:rPr lang="zh-CN" altLang="zh-CN" dirty="0"/>
              <a:t>所示）。</a:t>
            </a:r>
          </a:p>
        </p:txBody>
      </p:sp>
      <p:pic>
        <p:nvPicPr>
          <p:cNvPr id="70658" name="Picture 2" descr="4t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3506" y="1097793"/>
            <a:ext cx="2823349" cy="1920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37998" y="3078807"/>
            <a:ext cx="4457182" cy="353943"/>
          </a:xfrm>
          <a:prstGeom prst="rect">
            <a:avLst/>
          </a:prstGeom>
        </p:spPr>
        <p:txBody>
          <a:bodyPr wrap="none">
            <a:spAutoFit/>
          </a:bodyPr>
          <a:lstStyle/>
          <a:p>
            <a:r>
              <a:rPr lang="zh-CN" altLang="zh-CN" dirty="0"/>
              <a:t>“登录”按钮</a:t>
            </a:r>
            <a:r>
              <a:rPr lang="en-US" altLang="zh-CN" dirty="0" err="1"/>
              <a:t>myDefaultBtn</a:t>
            </a:r>
            <a:r>
              <a:rPr lang="zh-CN" altLang="zh-CN" dirty="0"/>
              <a:t>的事件代码如下：</a:t>
            </a:r>
          </a:p>
        </p:txBody>
      </p:sp>
      <p:sp>
        <p:nvSpPr>
          <p:cNvPr id="5" name="TextBox 4"/>
          <p:cNvSpPr txBox="1"/>
          <p:nvPr/>
        </p:nvSpPr>
        <p:spPr>
          <a:xfrm>
            <a:off x="1275907" y="3432750"/>
            <a:ext cx="9186530" cy="2909114"/>
          </a:xfrm>
          <a:prstGeom prst="roundRect">
            <a:avLst>
              <a:gd name="adj" fmla="val 6716"/>
            </a:avLst>
          </a:prstGeom>
          <a:solidFill>
            <a:schemeClr val="accent5">
              <a:lumMod val="40000"/>
              <a:lumOff val="60000"/>
            </a:schemeClr>
          </a:solidFill>
        </p:spPr>
        <p:txBody>
          <a:bodyPr wrap="square" rtlCol="0">
            <a:spAutoFit/>
          </a:bodyPr>
          <a:lstStyle/>
          <a:p>
            <a:r>
              <a:rPr lang="en-US" altLang="zh-CN" sz="1600" dirty="0"/>
              <a:t>Private Sub </a:t>
            </a:r>
            <a:r>
              <a:rPr lang="en-US" altLang="zh-CN" sz="1600" dirty="0" err="1"/>
              <a:t>myDefaultBtn_Click</a:t>
            </a:r>
            <a:r>
              <a:rPr lang="en-US" altLang="zh-CN" sz="1600" dirty="0"/>
              <a:t>(</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err="1"/>
              <a:t>myDefaultBtn.Click</a:t>
            </a:r>
            <a:endParaRPr lang="zh-CN" altLang="zh-CN" sz="1600" dirty="0"/>
          </a:p>
          <a:p>
            <a:r>
              <a:rPr lang="en-US" altLang="zh-CN" sz="1600" dirty="0"/>
              <a:t>    If (</a:t>
            </a:r>
            <a:r>
              <a:rPr lang="en-US" altLang="zh-CN" sz="1600" dirty="0" err="1"/>
              <a:t>tbxUsr.Text</a:t>
            </a:r>
            <a:r>
              <a:rPr lang="en-US" altLang="zh-CN" sz="1600" dirty="0"/>
              <a:t> = </a:t>
            </a:r>
            <a:r>
              <a:rPr lang="en-US" altLang="zh-CN" sz="1600" dirty="0" err="1"/>
              <a:t>String.Empty</a:t>
            </a:r>
            <a:r>
              <a:rPr lang="en-US" altLang="zh-CN" sz="1600" dirty="0"/>
              <a:t> Or </a:t>
            </a:r>
            <a:r>
              <a:rPr lang="en-US" altLang="zh-CN" sz="1600" dirty="0" err="1"/>
              <a:t>tbxPwd.Text</a:t>
            </a:r>
            <a:r>
              <a:rPr lang="en-US" altLang="zh-CN" sz="1600" dirty="0"/>
              <a:t> = </a:t>
            </a:r>
            <a:r>
              <a:rPr lang="en-US" altLang="zh-CN" sz="1600" dirty="0" err="1"/>
              <a:t>String.Empty</a:t>
            </a:r>
            <a:r>
              <a:rPr lang="en-US" altLang="zh-CN" sz="1600" dirty="0"/>
              <a:t>) Then</a:t>
            </a:r>
            <a:endParaRPr lang="zh-CN" altLang="zh-CN" sz="1600" dirty="0"/>
          </a:p>
          <a:p>
            <a:r>
              <a:rPr lang="en-US" altLang="zh-CN" sz="1600" dirty="0"/>
              <a:t>        </a:t>
            </a:r>
            <a:r>
              <a:rPr lang="en-US" altLang="zh-CN" sz="1600" dirty="0" err="1"/>
              <a:t>MsgBox</a:t>
            </a:r>
            <a:r>
              <a:rPr lang="en-US" altLang="zh-CN" sz="1600" dirty="0"/>
              <a:t>("</a:t>
            </a:r>
            <a:r>
              <a:rPr lang="zh-CN" altLang="zh-CN" sz="1600" dirty="0"/>
              <a:t>信息不完整！</a:t>
            </a:r>
            <a:r>
              <a:rPr lang="en-US" altLang="zh-CN" sz="1600" dirty="0"/>
              <a:t>", , "</a:t>
            </a:r>
            <a:r>
              <a:rPr lang="zh-CN" altLang="zh-CN" sz="1600" dirty="0"/>
              <a:t>提示</a:t>
            </a:r>
            <a:r>
              <a:rPr lang="en-US" altLang="zh-CN" sz="1600" dirty="0"/>
              <a:t>")</a:t>
            </a:r>
            <a:endParaRPr lang="zh-CN" altLang="zh-CN" sz="1600" dirty="0"/>
          </a:p>
          <a:p>
            <a:r>
              <a:rPr lang="en-US" altLang="zh-CN" sz="1600" dirty="0"/>
              <a:t>    </a:t>
            </a:r>
            <a:r>
              <a:rPr lang="en-US" altLang="zh-CN" sz="1600" dirty="0" err="1"/>
              <a:t>ElseIf</a:t>
            </a:r>
            <a:r>
              <a:rPr lang="en-US" altLang="zh-CN" sz="1600" dirty="0"/>
              <a:t> (</a:t>
            </a:r>
            <a:r>
              <a:rPr lang="en-US" altLang="zh-CN" sz="1600" dirty="0" err="1"/>
              <a:t>tbxUsr.Text</a:t>
            </a:r>
            <a:r>
              <a:rPr lang="en-US" altLang="zh-CN" sz="1600" dirty="0"/>
              <a:t> &lt;&gt; "admin" Or </a:t>
            </a:r>
            <a:r>
              <a:rPr lang="en-US" altLang="zh-CN" sz="1600" dirty="0" err="1"/>
              <a:t>tbxPwd.Text</a:t>
            </a:r>
            <a:r>
              <a:rPr lang="en-US" altLang="zh-CN" sz="1600" dirty="0"/>
              <a:t> &lt;&gt; "admin") Then</a:t>
            </a:r>
            <a:endParaRPr lang="zh-CN" altLang="zh-CN" sz="1600" dirty="0"/>
          </a:p>
          <a:p>
            <a:r>
              <a:rPr lang="en-US" altLang="zh-CN" sz="1600" dirty="0"/>
              <a:t>        </a:t>
            </a:r>
            <a:r>
              <a:rPr lang="en-US" altLang="zh-CN" sz="1600" dirty="0" err="1"/>
              <a:t>MsgBox</a:t>
            </a:r>
            <a:r>
              <a:rPr lang="en-US" altLang="zh-CN" sz="1600" dirty="0"/>
              <a:t>("</a:t>
            </a:r>
            <a:r>
              <a:rPr lang="zh-CN" altLang="zh-CN" sz="1600" dirty="0"/>
              <a:t>用户名或密码不正确，要重新输入吗？</a:t>
            </a:r>
            <a:r>
              <a:rPr lang="en-US" altLang="zh-CN" sz="1600" dirty="0"/>
              <a:t>", </a:t>
            </a:r>
            <a:r>
              <a:rPr lang="en-US" altLang="zh-CN" sz="1600" dirty="0" err="1"/>
              <a:t>vbOKCancel</a:t>
            </a:r>
            <a:r>
              <a:rPr lang="en-US" altLang="zh-CN" sz="1600" dirty="0"/>
              <a:t> + </a:t>
            </a:r>
            <a:r>
              <a:rPr lang="en-US" altLang="zh-CN" sz="1600" dirty="0" err="1"/>
              <a:t>vbInformation</a:t>
            </a:r>
            <a:r>
              <a:rPr lang="en-US" altLang="zh-CN" sz="1600" dirty="0"/>
              <a:t>, "</a:t>
            </a:r>
            <a:r>
              <a:rPr lang="zh-CN" altLang="zh-CN" sz="1600" dirty="0"/>
              <a:t>提示</a:t>
            </a:r>
            <a:r>
              <a:rPr lang="en-US" altLang="zh-CN" sz="1600" dirty="0"/>
              <a:t>")</a:t>
            </a:r>
            <a:endParaRPr lang="zh-CN" altLang="zh-CN" sz="1600" dirty="0"/>
          </a:p>
          <a:p>
            <a:r>
              <a:rPr lang="en-US" altLang="zh-CN" sz="1600" dirty="0"/>
              <a:t>    Else</a:t>
            </a:r>
            <a:endParaRPr lang="zh-CN" altLang="zh-CN" sz="1600" dirty="0"/>
          </a:p>
          <a:p>
            <a:r>
              <a:rPr lang="en-US" altLang="zh-CN" sz="1600" dirty="0"/>
              <a:t>        </a:t>
            </a:r>
            <a:r>
              <a:rPr lang="en-US" altLang="zh-CN" sz="1600" dirty="0" err="1"/>
              <a:t>Me.Close</a:t>
            </a:r>
            <a:r>
              <a:rPr lang="en-US" altLang="zh-CN" sz="1600" dirty="0"/>
              <a:t>()</a:t>
            </a:r>
            <a:endParaRPr lang="zh-CN" altLang="zh-CN" sz="1600" dirty="0"/>
          </a:p>
          <a:p>
            <a:r>
              <a:rPr lang="en-US" altLang="zh-CN" sz="1600" dirty="0"/>
              <a:t>        </a:t>
            </a:r>
            <a:r>
              <a:rPr lang="en-US" altLang="zh-CN" sz="1600" dirty="0" err="1"/>
              <a:t>UpdateForm.ShowDialog</a:t>
            </a:r>
            <a:r>
              <a:rPr lang="en-US" altLang="zh-CN" sz="1600" dirty="0"/>
              <a:t>()</a:t>
            </a:r>
            <a:endParaRPr lang="zh-CN" altLang="zh-CN" sz="1600" dirty="0"/>
          </a:p>
          <a:p>
            <a:r>
              <a:rPr lang="en-US" altLang="zh-CN" sz="1600" dirty="0"/>
              <a:t>    End If</a:t>
            </a:r>
            <a:endParaRPr lang="zh-CN" altLang="zh-CN" sz="1600" dirty="0"/>
          </a:p>
          <a:p>
            <a:r>
              <a:rPr lang="en-US" altLang="zh-CN" sz="1600" dirty="0"/>
              <a:t>End </a:t>
            </a:r>
            <a:r>
              <a:rPr lang="en-US" altLang="zh-CN" sz="1600" dirty="0" smtClean="0"/>
              <a:t>Sub</a:t>
            </a:r>
          </a:p>
        </p:txBody>
      </p:sp>
    </p:spTree>
    <p:extLst>
      <p:ext uri="{BB962C8B-B14F-4D97-AF65-F5344CB8AC3E}">
        <p14:creationId xmlns:p14="http://schemas.microsoft.com/office/powerpoint/2010/main" val="242888181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TextBox 2"/>
          <p:cNvSpPr txBox="1"/>
          <p:nvPr/>
        </p:nvSpPr>
        <p:spPr>
          <a:xfrm>
            <a:off x="818707" y="808074"/>
            <a:ext cx="9579935" cy="615553"/>
          </a:xfrm>
          <a:prstGeom prst="rect">
            <a:avLst/>
          </a:prstGeom>
          <a:noFill/>
        </p:spPr>
        <p:txBody>
          <a:bodyPr wrap="square" rtlCol="0">
            <a:spAutoFit/>
          </a:bodyPr>
          <a:lstStyle/>
          <a:p>
            <a:pPr indent="446088"/>
            <a:r>
              <a:rPr lang="zh-CN" altLang="zh-CN" dirty="0"/>
              <a:t>系统的用户名和密码均默认为</a:t>
            </a:r>
            <a:r>
              <a:rPr lang="en-US" altLang="zh-CN" dirty="0"/>
              <a:t>admin</a:t>
            </a:r>
            <a:r>
              <a:rPr lang="zh-CN" altLang="zh-CN" dirty="0"/>
              <a:t>。若填写不完整，系统提示“信息不完整！”，如图</a:t>
            </a:r>
            <a:r>
              <a:rPr lang="en-US" altLang="zh-CN" dirty="0"/>
              <a:t>4.41</a:t>
            </a:r>
            <a:r>
              <a:rPr lang="zh-CN" altLang="zh-CN" dirty="0"/>
              <a:t>（</a:t>
            </a:r>
            <a:r>
              <a:rPr lang="en-US" altLang="zh-CN" dirty="0"/>
              <a:t>a</a:t>
            </a:r>
            <a:r>
              <a:rPr lang="zh-CN" altLang="zh-CN" dirty="0"/>
              <a:t>）所示；若用户名或密码不正确，系统提示重新输入，如图</a:t>
            </a:r>
            <a:r>
              <a:rPr lang="en-US" altLang="zh-CN" dirty="0"/>
              <a:t>4.41</a:t>
            </a:r>
            <a:r>
              <a:rPr lang="zh-CN" altLang="zh-CN" dirty="0"/>
              <a:t>（</a:t>
            </a:r>
            <a:r>
              <a:rPr lang="en-US" altLang="zh-CN" dirty="0"/>
              <a:t>b</a:t>
            </a:r>
            <a:r>
              <a:rPr lang="zh-CN" altLang="zh-CN" dirty="0"/>
              <a:t>）所示</a:t>
            </a:r>
            <a:r>
              <a:rPr lang="zh-CN" altLang="zh-CN" dirty="0" smtClean="0"/>
              <a:t>。</a:t>
            </a:r>
            <a:endParaRPr lang="zh-CN" altLang="zh-CN" dirty="0"/>
          </a:p>
        </p:txBody>
      </p:sp>
      <p:pic>
        <p:nvPicPr>
          <p:cNvPr id="71682" name="Picture 2" descr="4t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1912" y="1423627"/>
            <a:ext cx="4867802" cy="11798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818707" y="2720430"/>
            <a:ext cx="9431079" cy="615553"/>
          </a:xfrm>
          <a:prstGeom prst="rect">
            <a:avLst/>
          </a:prstGeom>
          <a:noFill/>
        </p:spPr>
        <p:txBody>
          <a:bodyPr wrap="square" rtlCol="0">
            <a:spAutoFit/>
          </a:bodyPr>
          <a:lstStyle/>
          <a:p>
            <a:pPr indent="446088"/>
            <a:r>
              <a:rPr lang="zh-CN" altLang="zh-CN" dirty="0"/>
              <a:t>用户可以随时单击“重写”按钮，清空文本框重新填写。“重写”按钮</a:t>
            </a:r>
            <a:r>
              <a:rPr lang="en-US" altLang="zh-CN" dirty="0" err="1"/>
              <a:t>myCancelBtn</a:t>
            </a:r>
            <a:r>
              <a:rPr lang="zh-CN" altLang="zh-CN" dirty="0"/>
              <a:t>的事件代码如下</a:t>
            </a:r>
            <a:r>
              <a:rPr lang="zh-CN" altLang="zh-CN" dirty="0" smtClean="0"/>
              <a:t>：</a:t>
            </a:r>
            <a:endParaRPr lang="zh-CN" altLang="zh-CN" dirty="0"/>
          </a:p>
        </p:txBody>
      </p:sp>
      <p:sp>
        <p:nvSpPr>
          <p:cNvPr id="5" name="TextBox 4"/>
          <p:cNvSpPr txBox="1"/>
          <p:nvPr/>
        </p:nvSpPr>
        <p:spPr>
          <a:xfrm>
            <a:off x="1403498" y="3498112"/>
            <a:ext cx="8537944" cy="1549360"/>
          </a:xfrm>
          <a:prstGeom prst="roundRect">
            <a:avLst>
              <a:gd name="adj" fmla="val 12549"/>
            </a:avLst>
          </a:prstGeom>
          <a:solidFill>
            <a:schemeClr val="accent5">
              <a:lumMod val="40000"/>
              <a:lumOff val="60000"/>
            </a:schemeClr>
          </a:solidFill>
        </p:spPr>
        <p:txBody>
          <a:bodyPr wrap="square" rtlCol="0">
            <a:spAutoFit/>
          </a:bodyPr>
          <a:lstStyle/>
          <a:p>
            <a:r>
              <a:rPr lang="en-US" altLang="zh-CN" dirty="0"/>
              <a:t>Private Sub </a:t>
            </a:r>
            <a:r>
              <a:rPr lang="en-US" altLang="zh-CN" dirty="0" err="1"/>
              <a:t>myCancelBtn_Click</a:t>
            </a:r>
            <a:r>
              <a:rPr lang="en-US" altLang="zh-CN" dirty="0"/>
              <a:t>(</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err="1"/>
              <a:t>myCancelBtn.Click</a:t>
            </a:r>
            <a:endParaRPr lang="zh-CN" altLang="zh-CN" dirty="0"/>
          </a:p>
          <a:p>
            <a:r>
              <a:rPr lang="en-US" altLang="zh-CN" dirty="0"/>
              <a:t>    </a:t>
            </a:r>
            <a:r>
              <a:rPr lang="en-US" altLang="zh-CN" dirty="0" err="1"/>
              <a:t>tbxUsr.Clear</a:t>
            </a:r>
            <a:r>
              <a:rPr lang="en-US" altLang="zh-CN" dirty="0"/>
              <a:t>()</a:t>
            </a:r>
            <a:endParaRPr lang="zh-CN" altLang="zh-CN" dirty="0"/>
          </a:p>
          <a:p>
            <a:r>
              <a:rPr lang="en-US" altLang="zh-CN" dirty="0"/>
              <a:t>    </a:t>
            </a:r>
            <a:r>
              <a:rPr lang="en-US" altLang="zh-CN" dirty="0" err="1"/>
              <a:t>tbxPwd.Clear</a:t>
            </a:r>
            <a:r>
              <a:rPr lang="en-US" altLang="zh-CN" dirty="0"/>
              <a:t>()</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190079276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TextBox 2"/>
          <p:cNvSpPr txBox="1"/>
          <p:nvPr/>
        </p:nvSpPr>
        <p:spPr>
          <a:xfrm>
            <a:off x="754912" y="797442"/>
            <a:ext cx="9590567" cy="615553"/>
          </a:xfrm>
          <a:prstGeom prst="rect">
            <a:avLst/>
          </a:prstGeom>
          <a:noFill/>
        </p:spPr>
        <p:txBody>
          <a:bodyPr wrap="square" rtlCol="0">
            <a:spAutoFit/>
          </a:bodyPr>
          <a:lstStyle/>
          <a:p>
            <a:pPr indent="446088"/>
            <a:r>
              <a:rPr lang="zh-CN" altLang="zh-CN" dirty="0"/>
              <a:t>（</a:t>
            </a:r>
            <a:r>
              <a:rPr lang="en-US" altLang="zh-CN" dirty="0"/>
              <a:t>3</a:t>
            </a:r>
            <a:r>
              <a:rPr lang="zh-CN" altLang="zh-CN" dirty="0"/>
              <a:t>）学生信息表单。该表单上的内容极其丰富，如图</a:t>
            </a:r>
            <a:r>
              <a:rPr lang="en-US" altLang="zh-CN" dirty="0"/>
              <a:t>4.42</a:t>
            </a:r>
            <a:r>
              <a:rPr lang="zh-CN" altLang="zh-CN" dirty="0"/>
              <a:t>所示，几乎用到了之前所讲的全部</a:t>
            </a:r>
            <a:r>
              <a:rPr lang="en-US" altLang="zh-CN" dirty="0"/>
              <a:t>VB.NET</a:t>
            </a:r>
            <a:r>
              <a:rPr lang="zh-CN" altLang="zh-CN" dirty="0"/>
              <a:t>常用控件</a:t>
            </a:r>
            <a:r>
              <a:rPr lang="zh-CN" altLang="zh-CN" dirty="0" smtClean="0"/>
              <a:t>。</a:t>
            </a:r>
            <a:endParaRPr lang="zh-CN" altLang="zh-CN" dirty="0"/>
          </a:p>
        </p:txBody>
      </p:sp>
      <p:pic>
        <p:nvPicPr>
          <p:cNvPr id="72706" name="Picture 2" descr="4t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0883" y="1567638"/>
            <a:ext cx="3338624" cy="40364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0996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66249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综合应用—学生信息表单提交程序</a:t>
            </a:r>
          </a:p>
        </p:txBody>
      </p:sp>
      <p:sp>
        <p:nvSpPr>
          <p:cNvPr id="3" name="TextBox 2"/>
          <p:cNvSpPr txBox="1"/>
          <p:nvPr/>
        </p:nvSpPr>
        <p:spPr>
          <a:xfrm>
            <a:off x="765544" y="754912"/>
            <a:ext cx="9909544" cy="615553"/>
          </a:xfrm>
          <a:prstGeom prst="rect">
            <a:avLst/>
          </a:prstGeom>
          <a:noFill/>
        </p:spPr>
        <p:txBody>
          <a:bodyPr wrap="square" rtlCol="0">
            <a:spAutoFit/>
          </a:bodyPr>
          <a:lstStyle/>
          <a:p>
            <a:pPr indent="446088"/>
            <a:r>
              <a:rPr lang="zh-CN" altLang="zh-CN" dirty="0"/>
              <a:t>为了方便说明，我们将编写代码时要用到的一些主要控件分别以①，②，…编号，它们的关键属性设置见表</a:t>
            </a:r>
            <a:r>
              <a:rPr lang="en-US" altLang="zh-CN" dirty="0"/>
              <a:t>4.20</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932233890"/>
              </p:ext>
            </p:extLst>
          </p:nvPr>
        </p:nvGraphicFramePr>
        <p:xfrm>
          <a:off x="1669312" y="1449905"/>
          <a:ext cx="8463517" cy="4514954"/>
        </p:xfrm>
        <a:graphic>
          <a:graphicData uri="http://schemas.openxmlformats.org/drawingml/2006/table">
            <a:tbl>
              <a:tblPr firstRow="1" firstCol="1" bandRow="1"/>
              <a:tblGrid>
                <a:gridCol w="950110"/>
                <a:gridCol w="2851334"/>
                <a:gridCol w="4662073"/>
              </a:tblGrid>
              <a:tr h="237629">
                <a:tc>
                  <a:txBody>
                    <a:bodyPr/>
                    <a:lstStyle/>
                    <a:p>
                      <a:pPr algn="ctr">
                        <a:lnSpc>
                          <a:spcPts val="1560"/>
                        </a:lnSpc>
                        <a:spcAft>
                          <a:spcPts val="0"/>
                        </a:spcAft>
                        <a:tabLst>
                          <a:tab pos="5328920" algn="r"/>
                        </a:tabLst>
                      </a:pPr>
                      <a:r>
                        <a:rPr lang="zh-CN" sz="1400" b="1" kern="1050">
                          <a:effectLst/>
                          <a:latin typeface="Times New Roman"/>
                          <a:ea typeface="宋体"/>
                        </a:rPr>
                        <a:t>序</a:t>
                      </a:r>
                      <a:r>
                        <a:rPr lang="en-US" sz="1400" b="1" kern="1050">
                          <a:effectLst/>
                          <a:latin typeface="Times New Roman"/>
                          <a:ea typeface="宋体"/>
                        </a:rPr>
                        <a:t>    </a:t>
                      </a:r>
                      <a:r>
                        <a:rPr lang="zh-CN" sz="1400" b="1" kern="1050">
                          <a:effectLst/>
                          <a:latin typeface="Times New Roman"/>
                          <a:ea typeface="宋体"/>
                        </a:rPr>
                        <a:t>号</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a:t>
                      </a:r>
                      <a:r>
                        <a:rPr lang="en-US" sz="1400" b="1" kern="1050">
                          <a:effectLst/>
                          <a:latin typeface="Times New Roman"/>
                          <a:ea typeface="宋体"/>
                        </a:rPr>
                        <a:t>    </a:t>
                      </a:r>
                      <a:r>
                        <a:rPr lang="zh-CN" sz="1400" b="1" kern="1050">
                          <a:effectLst/>
                          <a:latin typeface="Times New Roman"/>
                          <a:ea typeface="宋体"/>
                        </a:rPr>
                        <a:t>性</a:t>
                      </a:r>
                      <a:endParaRPr lang="zh-CN" sz="1400" kern="1050">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值 或 说 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37629">
                <a:tc>
                  <a:txBody>
                    <a:bodyPr/>
                    <a:lstStyle/>
                    <a:p>
                      <a:pPr algn="l">
                        <a:lnSpc>
                          <a:spcPts val="1560"/>
                        </a:lnSpc>
                        <a:spcAft>
                          <a:spcPts val="0"/>
                        </a:spcAft>
                        <a:tabLst>
                          <a:tab pos="5328920" algn="r"/>
                        </a:tabLst>
                      </a:pPr>
                      <a:r>
                        <a:rPr lang="zh-CN" sz="1400" kern="1050">
                          <a:effectLst/>
                          <a:latin typeface="Times New Roman"/>
                          <a:ea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tbxId</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tbxName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宋体"/>
                        </a:rPr>
                        <a:t>③</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gbxSex</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宋体"/>
                        </a:rPr>
                        <a:t>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DateTimePicker1</a:t>
                      </a:r>
                      <a:r>
                        <a:rPr lang="zh-CN" sz="1400" kern="1050">
                          <a:effectLst/>
                          <a:latin typeface="Times New Roman"/>
                          <a:ea typeface="宋体"/>
                        </a:rPr>
                        <a:t>，此为日历控件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8147">
                <a:tc>
                  <a:txBody>
                    <a:bodyPr/>
                    <a:lstStyle/>
                    <a:p>
                      <a:pPr algn="l">
                        <a:lnSpc>
                          <a:spcPts val="1560"/>
                        </a:lnSpc>
                        <a:spcAft>
                          <a:spcPts val="0"/>
                        </a:spcAft>
                        <a:tabLst>
                          <a:tab pos="5328920" algn="r"/>
                        </a:tabLst>
                      </a:pPr>
                      <a:r>
                        <a:rPr lang="zh-CN" sz="1400" kern="1050">
                          <a:effectLst/>
                          <a:latin typeface="Times New Roman"/>
                          <a:ea typeface="宋体"/>
                        </a:rPr>
                        <a:t>⑤</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Items</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计算机科学与技术</a:t>
                      </a:r>
                    </a:p>
                    <a:p>
                      <a:pPr indent="95250" algn="just">
                        <a:lnSpc>
                          <a:spcPts val="1560"/>
                        </a:lnSpc>
                        <a:spcAft>
                          <a:spcPts val="0"/>
                        </a:spcAft>
                        <a:tabLst>
                          <a:tab pos="5328920" algn="r"/>
                        </a:tabLst>
                      </a:pPr>
                      <a:r>
                        <a:rPr lang="zh-CN" sz="1400" kern="1050">
                          <a:effectLst/>
                          <a:latin typeface="Times New Roman"/>
                          <a:ea typeface="宋体"/>
                        </a:rPr>
                        <a:t>通信工程</a:t>
                      </a:r>
                    </a:p>
                    <a:p>
                      <a:pPr indent="95250" algn="just">
                        <a:lnSpc>
                          <a:spcPts val="1560"/>
                        </a:lnSpc>
                        <a:spcAft>
                          <a:spcPts val="0"/>
                        </a:spcAft>
                        <a:tabLst>
                          <a:tab pos="5328920" algn="r"/>
                        </a:tabLst>
                      </a:pPr>
                      <a:r>
                        <a:rPr lang="zh-CN" sz="1400" kern="1050">
                          <a:effectLst/>
                          <a:latin typeface="Times New Roman"/>
                          <a:ea typeface="宋体"/>
                        </a:rPr>
                        <a:t>信息网络</a:t>
                      </a:r>
                    </a:p>
                    <a:p>
                      <a:pPr indent="95250" algn="just">
                        <a:lnSpc>
                          <a:spcPts val="1560"/>
                        </a:lnSpc>
                        <a:spcAft>
                          <a:spcPts val="0"/>
                        </a:spcAft>
                        <a:tabLst>
                          <a:tab pos="5328920" algn="r"/>
                        </a:tabLst>
                      </a:pPr>
                      <a:r>
                        <a:rPr lang="zh-CN" sz="1400" kern="1050">
                          <a:effectLst/>
                          <a:latin typeface="Times New Roman"/>
                          <a:ea typeface="宋体"/>
                        </a:rPr>
                        <a:t>光信息科学与技术</a:t>
                      </a:r>
                    </a:p>
                    <a:p>
                      <a:pPr indent="95250" algn="just">
                        <a:lnSpc>
                          <a:spcPts val="1560"/>
                        </a:lnSpc>
                        <a:spcAft>
                          <a:spcPts val="0"/>
                        </a:spcAft>
                        <a:tabLst>
                          <a:tab pos="5328920" algn="r"/>
                        </a:tabLst>
                      </a:pPr>
                      <a:r>
                        <a:rPr lang="zh-CN" sz="1400" kern="1050">
                          <a:effectLst/>
                          <a:latin typeface="Times New Roman"/>
                          <a:ea typeface="宋体"/>
                        </a:rPr>
                        <a:t>应用物理学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宋体"/>
                        </a:rPr>
                        <a:t>⑥</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ListBox1</a:t>
                      </a:r>
                      <a:r>
                        <a:rPr lang="zh-CN" sz="1400" kern="1050">
                          <a:effectLst/>
                          <a:latin typeface="Times New Roman"/>
                          <a:ea typeface="宋体"/>
                        </a:rPr>
                        <a:t>，此为列表框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宋体"/>
                        </a:rPr>
                        <a:t>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SizeMode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Zoom</a:t>
                      </a:r>
                      <a:r>
                        <a:rPr lang="zh-CN" sz="1400" kern="1050">
                          <a:effectLst/>
                          <a:latin typeface="Times New Roman"/>
                          <a:ea typeface="宋体"/>
                        </a:rPr>
                        <a:t>，此为单边框（</a:t>
                      </a:r>
                      <a:r>
                        <a:rPr lang="en-US" sz="1400" kern="1050">
                          <a:effectLst/>
                          <a:latin typeface="Times New Roman"/>
                          <a:ea typeface="宋体"/>
                        </a:rPr>
                        <a:t>BorderStyle=FixedSingle</a:t>
                      </a:r>
                      <a:r>
                        <a:rPr lang="zh-CN" sz="1400" kern="1050">
                          <a:effectLst/>
                          <a:latin typeface="Times New Roman"/>
                          <a:ea typeface="宋体"/>
                        </a:rPr>
                        <a:t>）图片框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宋体"/>
                        </a:rPr>
                        <a:t>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myOpenPictureBtn</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宋体"/>
                        </a:rPr>
                        <a:t>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gbxFavor</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宋体"/>
                        </a:rPr>
                        <a:t>⑩</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mySubmitBtn</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5259">
                <a:tc>
                  <a:txBody>
                    <a:bodyPr/>
                    <a:lstStyle/>
                    <a:p>
                      <a:pPr algn="l">
                        <a:lnSpc>
                          <a:spcPts val="1560"/>
                        </a:lnSpc>
                        <a:spcAft>
                          <a:spcPts val="0"/>
                        </a:spcAft>
                        <a:tabLst>
                          <a:tab pos="5328920" algn="r"/>
                        </a:tabLst>
                      </a:pPr>
                      <a:r>
                        <a:rPr lang="zh-CN" sz="1400" kern="1050">
                          <a:effectLst/>
                          <a:latin typeface="Times New Roman"/>
                          <a:ea typeface="MS Mincho"/>
                          <a:cs typeface="MS Mincho"/>
                        </a:rPr>
                        <a:t>⑪</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ToolStripProgressBar1</a:t>
                      </a:r>
                      <a:r>
                        <a:rPr lang="zh-CN" sz="1400" kern="1050">
                          <a:effectLst/>
                          <a:latin typeface="Times New Roman"/>
                          <a:ea typeface="宋体"/>
                        </a:rPr>
                        <a:t>，此为内嵌在</a:t>
                      </a:r>
                      <a:r>
                        <a:rPr lang="en-US" sz="1400" kern="1050">
                          <a:effectLst/>
                          <a:latin typeface="Times New Roman"/>
                          <a:ea typeface="宋体"/>
                        </a:rPr>
                        <a:t>StatusStrip</a:t>
                      </a:r>
                      <a:r>
                        <a:rPr lang="zh-CN" sz="1400" kern="1050">
                          <a:effectLst/>
                          <a:latin typeface="Times New Roman"/>
                          <a:ea typeface="宋体"/>
                        </a:rPr>
                        <a:t>容器中的进度条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MS Mincho"/>
                          <a:cs typeface="MS Mincho"/>
                        </a:rPr>
                        <a:t>⑫</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ToolStripStatusLabelNowTime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a:effectLst/>
                          <a:latin typeface="Times New Roman"/>
                          <a:ea typeface="宋体"/>
                        </a:rPr>
                        <a:t>StatusStrip</a:t>
                      </a:r>
                      <a:r>
                        <a:rPr lang="zh-CN" sz="1400" kern="1050">
                          <a:effectLst/>
                          <a:latin typeface="Times New Roman"/>
                          <a:ea typeface="宋体"/>
                        </a:rPr>
                        <a:t>容器中的标签，用于实时显示系统时间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9">
                <a:tc>
                  <a:txBody>
                    <a:bodyPr/>
                    <a:lstStyle/>
                    <a:p>
                      <a:pPr algn="l">
                        <a:lnSpc>
                          <a:spcPts val="1560"/>
                        </a:lnSpc>
                        <a:spcAft>
                          <a:spcPts val="0"/>
                        </a:spcAft>
                        <a:tabLst>
                          <a:tab pos="5328920" algn="r"/>
                        </a:tabLst>
                      </a:pPr>
                      <a:r>
                        <a:rPr lang="zh-CN" sz="1400" kern="1050">
                          <a:effectLst/>
                          <a:latin typeface="Times New Roman"/>
                          <a:ea typeface="MS Mincho"/>
                          <a:cs typeface="MS Mincho"/>
                        </a:rPr>
                        <a:t>⑬</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Interval</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en-US" sz="1400" kern="1050" dirty="0">
                          <a:effectLst/>
                          <a:latin typeface="Times New Roman"/>
                          <a:ea typeface="宋体"/>
                        </a:rPr>
                        <a:t>1000</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1710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9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C00000"/>
      </a:hlink>
      <a:folHlink>
        <a:srgbClr val="00B0F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245</TotalTime>
  <Words>7509</Words>
  <Application>Microsoft Office PowerPoint</Application>
  <PresentationFormat>自定义</PresentationFormat>
  <Paragraphs>1114</Paragraphs>
  <Slides>109</Slides>
  <Notes>0</Notes>
  <HiddenSlides>0</HiddenSlides>
  <MMClips>7</MMClips>
  <ScaleCrop>false</ScaleCrop>
  <HeadingPairs>
    <vt:vector size="4" baseType="variant">
      <vt:variant>
        <vt:lpstr>主题</vt:lpstr>
      </vt:variant>
      <vt:variant>
        <vt:i4>1</vt:i4>
      </vt:variant>
      <vt:variant>
        <vt:lpstr>幻灯片标题</vt:lpstr>
      </vt:variant>
      <vt:variant>
        <vt:i4>109</vt:i4>
      </vt:variant>
    </vt:vector>
  </HeadingPairs>
  <TitlesOfParts>
    <vt:vector size="11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User</cp:lastModifiedBy>
  <cp:revision>37</cp:revision>
  <dcterms:created xsi:type="dcterms:W3CDTF">2016-11-17T11:20:58Z</dcterms:created>
  <dcterms:modified xsi:type="dcterms:W3CDTF">2018-06-11T07:28:31Z</dcterms:modified>
</cp:coreProperties>
</file>